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6" r:id="rId6"/>
    <p:sldId id="260" r:id="rId7"/>
    <p:sldId id="261" r:id="rId8"/>
    <p:sldId id="262" r:id="rId9"/>
    <p:sldId id="263" r:id="rId10"/>
    <p:sldId id="267" r:id="rId11"/>
    <p:sldId id="268" r:id="rId12"/>
    <p:sldId id="264" r:id="rId13"/>
    <p:sldId id="265" r:id="rId1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9" d="100"/>
          <a:sy n="89" d="100"/>
        </p:scale>
        <p:origin x="46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C5A90771-46C8-4FA3-9B82-6833EFB004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xmlns="" id="{8B474244-E815-4426-839F-035E843299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892AD860-5995-40A8-BC62-499354CC85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83E94-9E4C-4D96-A56F-952C7072FD68}" type="datetimeFigureOut">
              <a:rPr lang="fr-BE" smtClean="0"/>
              <a:t>24-04-18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6339C70-E83C-47D7-A62E-E90E1020D6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BF4389F5-774C-49ED-A42D-BB68016F56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5B7E3-4650-435D-ADE3-173E9B8B9BB9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7985785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740464D3-D542-4649-886B-F29EF688D6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E57C56EB-D2EA-4A65-9707-94331C00B7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FDD5B264-4E9C-4DD2-AC1B-39D26AB5D9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83E94-9E4C-4D96-A56F-952C7072FD68}" type="datetimeFigureOut">
              <a:rPr lang="fr-BE" smtClean="0"/>
              <a:t>24-04-18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43D8D04B-9201-438B-9FA5-7BB13EDD2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CCE33D42-BD1A-44E2-AE8C-52D86145B5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5B7E3-4650-435D-ADE3-173E9B8B9BB9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8839545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F2DEDFC3-A332-418A-93B9-461FF3F497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89F9A282-3434-4775-A6CA-0CB344EF14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472440EE-54F0-4C51-A4B1-2C88E4FCDC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83E94-9E4C-4D96-A56F-952C7072FD68}" type="datetimeFigureOut">
              <a:rPr lang="fr-BE" smtClean="0"/>
              <a:t>24-04-18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7AC26747-CB9E-4D60-BDE3-91452E1CBD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8BD3D3BC-D36E-4BBE-8D11-2F37566015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5B7E3-4650-435D-ADE3-173E9B8B9BB9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632913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08D040BD-00D4-45BA-9A24-39C31AF173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21EE6727-9D37-463A-9DE9-7F5D1C8C73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7B98A289-487F-4F42-88A8-6DD54FCF49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C30D1C58-9E32-4475-B5DF-C2C3C236F9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83E94-9E4C-4D96-A56F-952C7072FD68}" type="datetimeFigureOut">
              <a:rPr lang="fr-BE" smtClean="0"/>
              <a:t>24-04-18</a:t>
            </a:fld>
            <a:endParaRPr lang="fr-BE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B3303834-D6CC-49ED-9481-54A7243B44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40EA703E-6B40-4C29-93AB-28231678E6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5B7E3-4650-435D-ADE3-173E9B8B9BB9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9867364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95B8FEF5-36C0-4A1F-A373-0801115253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482D0EE3-C73F-48BE-A02A-E1E10DD56F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34D5662D-C285-47E4-8016-0E2DF1DB23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16FC1099-253A-4B44-99B7-F65B57766A4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xmlns="" id="{8502C89E-EEB2-4D72-8EC7-E0D6A965329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xmlns="" id="{ED55DD77-6092-4646-9B55-68557C079E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83E94-9E4C-4D96-A56F-952C7072FD68}" type="datetimeFigureOut">
              <a:rPr lang="fr-BE" smtClean="0"/>
              <a:t>24-04-18</a:t>
            </a:fld>
            <a:endParaRPr lang="fr-BE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xmlns="" id="{EED7B840-3C14-46F5-9FE7-992C364AED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xmlns="" id="{D3E9C44A-9A40-4517-B405-6AF7BACE3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5B7E3-4650-435D-ADE3-173E9B8B9BB9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572184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A7AB8A39-7659-4E41-B00C-8BBE0ACF22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xmlns="" id="{E534727C-6760-4A15-B415-31E6B1D957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83E94-9E4C-4D96-A56F-952C7072FD68}" type="datetimeFigureOut">
              <a:rPr lang="fr-BE" smtClean="0"/>
              <a:t>24-04-18</a:t>
            </a:fld>
            <a:endParaRPr lang="fr-BE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xmlns="" id="{14F0A0A7-1A53-4E3E-940F-329E6FFB3F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F757EB5F-4D2E-4124-B5CA-ABCB3C01F0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5B7E3-4650-435D-ADE3-173E9B8B9BB9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5942564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xmlns="" id="{3E60B817-9042-459B-9F63-61F1030F20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83E94-9E4C-4D96-A56F-952C7072FD68}" type="datetimeFigureOut">
              <a:rPr lang="fr-BE" smtClean="0"/>
              <a:t>24-04-18</a:t>
            </a:fld>
            <a:endParaRPr lang="fr-BE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xmlns="" id="{D1BB24C3-828F-4618-892F-05CB83AFB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4CBE9E1E-2AAE-42FE-B2A5-7C30340EBB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5B7E3-4650-435D-ADE3-173E9B8B9BB9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0481956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F7D4AB5-771B-49DB-A976-9389AEDDAD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E4FE446B-117F-47AA-A700-4407502C1C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CDB82BAB-2DF4-4837-A048-B1AE778EED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0A15BD51-9CC5-4EFC-BC14-5F982C9609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83E94-9E4C-4D96-A56F-952C7072FD68}" type="datetimeFigureOut">
              <a:rPr lang="fr-BE" smtClean="0"/>
              <a:t>24-04-18</a:t>
            </a:fld>
            <a:endParaRPr lang="fr-BE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14717121-7546-4BD7-87E0-028EED4F69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3645300E-FCDB-4ED8-9692-1835944CF9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5B7E3-4650-435D-ADE3-173E9B8B9BB9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364160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4AF360B2-6ECB-49CF-BB6B-8E8BFBC7B7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xmlns="" id="{0B151B7D-CE8A-4ED8-B6FE-BF55128C9E9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0BB6BE28-C252-4F8B-B8E1-B384D5A5B8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BE0592B4-2F25-4F46-BF35-25985E7AA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83E94-9E4C-4D96-A56F-952C7072FD68}" type="datetimeFigureOut">
              <a:rPr lang="fr-BE" smtClean="0"/>
              <a:t>24-04-18</a:t>
            </a:fld>
            <a:endParaRPr lang="fr-BE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8809A2D8-6510-4F6F-9A91-91A417ED18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0660A2C0-98C6-4F1C-BB10-5CB9DDC266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5B7E3-4650-435D-ADE3-173E9B8B9BB9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0928079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B964DD80-CF01-4892-A3C4-A35BC3EF1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8A4B7EF1-9AC6-4AF0-883F-26557E539C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B8D26CC2-8AD5-4E7C-BE0A-6613567125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83E94-9E4C-4D96-A56F-952C7072FD68}" type="datetimeFigureOut">
              <a:rPr lang="fr-BE" smtClean="0"/>
              <a:t>24-04-18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C1EBB7E9-8828-4592-B3FB-FDA1259DC1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72D4C80F-F6D6-47CC-9FE4-6AF7F04D6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5B7E3-4650-435D-ADE3-173E9B8B9BB9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4425449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xmlns="" id="{4174033E-63B4-4A33-851C-5CDF7CBC55D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6756D5F4-8381-4469-877C-4E384D5A0D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FEB34EA8-2DAB-4F04-A91D-843F1FC6F3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83E94-9E4C-4D96-A56F-952C7072FD68}" type="datetimeFigureOut">
              <a:rPr lang="fr-BE" smtClean="0"/>
              <a:t>24-04-18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61FDE858-8AC0-4460-912C-A6DCC6FE45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E02C66E8-A8FB-4726-8BD0-3A3C69C106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5B7E3-4650-435D-ADE3-173E9B8B9BB9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1036879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xmlns="" id="{9E3ADFFB-1F5F-41D5-A670-AC3ED37E10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514F39FE-D096-46F0-BFC2-B1BCD802A3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C441848A-236B-43E4-BE78-E5C63D15AA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A83E94-9E4C-4D96-A56F-952C7072FD68}" type="datetimeFigureOut">
              <a:rPr lang="fr-BE" smtClean="0"/>
              <a:t>24-04-18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6DCE067F-5960-4506-9DE7-162106FFEC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86D7B313-34F4-4DD3-9CDD-263FA920B9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D5B7E3-4650-435D-ADE3-173E9B8B9BB9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81063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3A4AD4D0-036B-4344-B588-6B1CA9D817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543339"/>
            <a:ext cx="9144000" cy="1086678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fr-BE" dirty="0">
                <a:solidFill>
                  <a:schemeClr val="bg1"/>
                </a:solidFill>
              </a:rPr>
              <a:t>Communication</a:t>
            </a:r>
            <a:r>
              <a:rPr lang="fr-BE" dirty="0"/>
              <a:t> </a:t>
            </a:r>
            <a:r>
              <a:rPr lang="fr-BE" dirty="0">
                <a:solidFill>
                  <a:schemeClr val="accent4"/>
                </a:solidFill>
              </a:rPr>
              <a:t>Lions#112D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xmlns="" id="{7AC5F6E3-F7A7-473A-8F5E-229A07416F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676939"/>
            <a:ext cx="9144000" cy="4181061"/>
          </a:xfrm>
        </p:spPr>
        <p:txBody>
          <a:bodyPr>
            <a:normAutofit/>
          </a:bodyPr>
          <a:lstStyle/>
          <a:p>
            <a:r>
              <a:rPr lang="fr-BE" sz="3600" b="1" dirty="0"/>
              <a:t>Tous les clubs sont aujourd’hui confrontés à la nécessité de communiquer, à l’intérieur du club et vers l’extérieur.</a:t>
            </a:r>
          </a:p>
          <a:p>
            <a:endParaRPr lang="fr-BE" sz="36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xmlns="" id="{9C8C05E4-8402-4378-94C0-7ABA9E35CA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5723" y="4240696"/>
            <a:ext cx="5592416" cy="2409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07072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B0386574-66D4-4F59-96B0-BE08EFC1F6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91409"/>
            <a:ext cx="10515600" cy="368555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BE" b="1" dirty="0">
                <a:solidFill>
                  <a:schemeClr val="accent2"/>
                </a:solidFill>
              </a:rPr>
              <a:t>COMMUNIQUER EST ESSENTIEL</a:t>
            </a:r>
          </a:p>
          <a:p>
            <a:pPr marL="0" indent="0" algn="ctr">
              <a:buNone/>
            </a:pPr>
            <a:endParaRPr lang="fr-BE" b="1" dirty="0"/>
          </a:p>
          <a:p>
            <a:r>
              <a:rPr lang="fr-BE" b="1" dirty="0">
                <a:solidFill>
                  <a:srgbClr val="00B050"/>
                </a:solidFill>
              </a:rPr>
              <a:t>Pour faire connaître nos manifestations</a:t>
            </a:r>
          </a:p>
          <a:p>
            <a:r>
              <a:rPr lang="fr-BE" b="1" dirty="0">
                <a:solidFill>
                  <a:srgbClr val="00B050"/>
                </a:solidFill>
              </a:rPr>
              <a:t>Pour faire connaître notre club </a:t>
            </a:r>
          </a:p>
          <a:p>
            <a:r>
              <a:rPr lang="fr-BE" b="1" dirty="0">
                <a:solidFill>
                  <a:srgbClr val="00B050"/>
                </a:solidFill>
              </a:rPr>
              <a:t>Pour aider à faire connaître nos œuvres</a:t>
            </a:r>
          </a:p>
          <a:p>
            <a:r>
              <a:rPr lang="fr-BE" b="1" dirty="0">
                <a:solidFill>
                  <a:srgbClr val="00B050"/>
                </a:solidFill>
              </a:rPr>
              <a:t>Pour recruter de nouveaux membres</a:t>
            </a:r>
          </a:p>
          <a:p>
            <a:r>
              <a:rPr lang="fr-BE" b="1" dirty="0">
                <a:solidFill>
                  <a:srgbClr val="00B050"/>
                </a:solidFill>
              </a:rPr>
              <a:t>…</a:t>
            </a:r>
          </a:p>
          <a:p>
            <a:endParaRPr lang="fr-BE" dirty="0"/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xmlns="" id="{03D33135-0E3A-4EC1-AC91-5F964C78716D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fr-BE" dirty="0">
                <a:solidFill>
                  <a:schemeClr val="bg1"/>
                </a:solidFill>
              </a:rPr>
              <a:t>Communication</a:t>
            </a:r>
            <a:r>
              <a:rPr lang="fr-BE" dirty="0"/>
              <a:t> </a:t>
            </a:r>
            <a:r>
              <a:rPr lang="fr-BE" dirty="0">
                <a:solidFill>
                  <a:schemeClr val="accent4"/>
                </a:solidFill>
              </a:rPr>
              <a:t>Lions#112D</a:t>
            </a:r>
          </a:p>
        </p:txBody>
      </p:sp>
    </p:spTree>
    <p:extLst>
      <p:ext uri="{BB962C8B-B14F-4D97-AF65-F5344CB8AC3E}">
        <p14:creationId xmlns:p14="http://schemas.microsoft.com/office/powerpoint/2010/main" val="25676582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B0386574-66D4-4F59-96B0-BE08EFC1F6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91409"/>
            <a:ext cx="10515600" cy="3685554"/>
          </a:xfrm>
        </p:spPr>
        <p:txBody>
          <a:bodyPr/>
          <a:lstStyle/>
          <a:p>
            <a:pPr marL="0" indent="0" algn="ctr">
              <a:buNone/>
            </a:pPr>
            <a:r>
              <a:rPr lang="fr-BE" b="1" dirty="0">
                <a:solidFill>
                  <a:schemeClr val="accent2"/>
                </a:solidFill>
              </a:rPr>
              <a:t>ADAPTER SA COMMUNICATION EST ESSENTIELLE</a:t>
            </a:r>
          </a:p>
          <a:p>
            <a:pPr marL="0" indent="0">
              <a:buNone/>
            </a:pPr>
            <a:endParaRPr lang="fr-BE" dirty="0">
              <a:solidFill>
                <a:schemeClr val="accent2"/>
              </a:solidFill>
            </a:endParaRPr>
          </a:p>
          <a:p>
            <a:r>
              <a:rPr lang="fr-BE" dirty="0"/>
              <a:t>En fonction de l’objectif souhaité </a:t>
            </a:r>
          </a:p>
          <a:p>
            <a:r>
              <a:rPr lang="fr-BE" dirty="0"/>
              <a:t>En fonction de la cible vers laquelle on souhaite s’adresser</a:t>
            </a:r>
          </a:p>
          <a:p>
            <a:endParaRPr lang="fr-BE" dirty="0"/>
          </a:p>
          <a:p>
            <a:r>
              <a:rPr lang="fr-BE" dirty="0"/>
              <a:t>====&gt; </a:t>
            </a:r>
            <a:r>
              <a:rPr lang="fr-BE" dirty="0">
                <a:solidFill>
                  <a:schemeClr val="accent2"/>
                </a:solidFill>
              </a:rPr>
              <a:t>Adapter le message </a:t>
            </a:r>
            <a:r>
              <a:rPr lang="fr-BE" dirty="0">
                <a:solidFill>
                  <a:srgbClr val="00B050"/>
                </a:solidFill>
              </a:rPr>
              <a:t>(1)  </a:t>
            </a:r>
            <a:r>
              <a:rPr lang="fr-BE" dirty="0">
                <a:solidFill>
                  <a:schemeClr val="accent2"/>
                </a:solidFill>
              </a:rPr>
              <a:t>et choisir les outils à utiliser </a:t>
            </a:r>
            <a:r>
              <a:rPr lang="fr-BE" dirty="0">
                <a:solidFill>
                  <a:srgbClr val="00B050"/>
                </a:solidFill>
              </a:rPr>
              <a:t>(2)</a:t>
            </a:r>
            <a:r>
              <a:rPr lang="fr-BE" dirty="0">
                <a:solidFill>
                  <a:schemeClr val="accent2"/>
                </a:solidFill>
              </a:rPr>
              <a:t> ...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xmlns="" id="{03D33135-0E3A-4EC1-AC91-5F964C78716D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fr-BE" dirty="0">
                <a:solidFill>
                  <a:schemeClr val="bg1"/>
                </a:solidFill>
              </a:rPr>
              <a:t>Communication</a:t>
            </a:r>
            <a:r>
              <a:rPr lang="fr-BE" dirty="0"/>
              <a:t> </a:t>
            </a:r>
            <a:r>
              <a:rPr lang="fr-BE" dirty="0">
                <a:solidFill>
                  <a:schemeClr val="accent4"/>
                </a:solidFill>
              </a:rPr>
              <a:t>Lions#112D</a:t>
            </a:r>
          </a:p>
        </p:txBody>
      </p:sp>
    </p:spTree>
    <p:extLst>
      <p:ext uri="{BB962C8B-B14F-4D97-AF65-F5344CB8AC3E}">
        <p14:creationId xmlns:p14="http://schemas.microsoft.com/office/powerpoint/2010/main" val="5212811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B0386574-66D4-4F59-96B0-BE08EFC1F6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74574"/>
            <a:ext cx="10515600" cy="4202389"/>
          </a:xfrm>
        </p:spPr>
        <p:txBody>
          <a:bodyPr>
            <a:normAutofit/>
          </a:bodyPr>
          <a:lstStyle/>
          <a:p>
            <a:pPr marL="514350" indent="-514350" algn="ctr">
              <a:buAutoNum type="arabicParenBoth"/>
            </a:pPr>
            <a:r>
              <a:rPr lang="fr-BE" sz="3600" dirty="0">
                <a:solidFill>
                  <a:srgbClr val="00B050"/>
                </a:solidFill>
              </a:rPr>
              <a:t>ADAPTER LE MESSAGE &amp; CHOISIR LES OUTILS (2) </a:t>
            </a:r>
          </a:p>
          <a:p>
            <a:pPr marL="0" indent="0" algn="ctr">
              <a:buNone/>
            </a:pPr>
            <a:endParaRPr lang="fr-BE" sz="1200" dirty="0">
              <a:solidFill>
                <a:srgbClr val="00B050"/>
              </a:solidFill>
            </a:endParaRPr>
          </a:p>
          <a:p>
            <a:pPr algn="ctr">
              <a:buFont typeface="Symbol" panose="05050102010706020507" pitchFamily="18" charset="2"/>
              <a:buChar char="Þ"/>
            </a:pPr>
            <a:r>
              <a:rPr lang="fr-BE" sz="3600" dirty="0">
                <a:solidFill>
                  <a:srgbClr val="7030A0"/>
                </a:solidFill>
              </a:rPr>
              <a:t> Réalisation d’un guide de communication</a:t>
            </a:r>
          </a:p>
          <a:p>
            <a:pPr marL="0" indent="0" algn="ctr">
              <a:buNone/>
            </a:pPr>
            <a:endParaRPr lang="fr-BE" sz="3600" dirty="0">
              <a:solidFill>
                <a:srgbClr val="7030A0"/>
              </a:solidFill>
            </a:endParaRP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xmlns="" id="{03D33135-0E3A-4EC1-AC91-5F964C78716D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fr-BE" dirty="0">
                <a:solidFill>
                  <a:schemeClr val="bg1"/>
                </a:solidFill>
              </a:rPr>
              <a:t>Communication</a:t>
            </a:r>
            <a:r>
              <a:rPr lang="fr-BE" dirty="0"/>
              <a:t> </a:t>
            </a:r>
            <a:r>
              <a:rPr lang="fr-BE" dirty="0">
                <a:solidFill>
                  <a:schemeClr val="accent4"/>
                </a:solidFill>
              </a:rPr>
              <a:t>Lions#112D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xmlns="" id="{12716A8C-536D-4D7E-BE9F-0AE7F8E47B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657600"/>
            <a:ext cx="12192000" cy="32004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01B280F2-0FD2-4E07-9217-A0A44C7E3B70}"/>
              </a:ext>
            </a:extLst>
          </p:cNvPr>
          <p:cNvSpPr/>
          <p:nvPr/>
        </p:nvSpPr>
        <p:spPr>
          <a:xfrm>
            <a:off x="3790122" y="5769600"/>
            <a:ext cx="6096000" cy="1000274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fr-BE" sz="9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fr-BE" sz="900" dirty="0">
                <a:solidFill>
                  <a:srgbClr val="FFFF00"/>
                </a:solidFill>
                <a:latin typeface="Arial" panose="020B0604020202020204" pitchFamily="34" charset="0"/>
              </a:rPr>
              <a:t> </a:t>
            </a:r>
            <a:r>
              <a:rPr lang="fr-BE" sz="3200" b="1" dirty="0">
                <a:solidFill>
                  <a:srgbClr val="FFFF00"/>
                </a:solidFill>
                <a:latin typeface="Arial" panose="020B0604020202020204" pitchFamily="34" charset="0"/>
              </a:rPr>
              <a:t>Guide </a:t>
            </a:r>
            <a:r>
              <a:rPr lang="fr-BE" sz="1400" b="1" dirty="0">
                <a:solidFill>
                  <a:srgbClr val="FFFF00"/>
                </a:solidFill>
                <a:latin typeface="Arial" panose="020B0604020202020204" pitchFamily="34" charset="0"/>
              </a:rPr>
              <a:t>de </a:t>
            </a:r>
            <a:r>
              <a:rPr lang="fr-BE" b="1" dirty="0">
                <a:solidFill>
                  <a:srgbClr val="FFFF00"/>
                </a:solidFill>
                <a:latin typeface="Arial" panose="020B0604020202020204" pitchFamily="34" charset="0"/>
              </a:rPr>
              <a:t>communication</a:t>
            </a:r>
          </a:p>
          <a:p>
            <a:r>
              <a:rPr lang="fr-BE" b="1" dirty="0">
                <a:solidFill>
                  <a:srgbClr val="FFFF00"/>
                </a:solidFill>
                <a:latin typeface="Arial" panose="020B0604020202020204" pitchFamily="34" charset="0"/>
              </a:rPr>
              <a:t>                    Lions#112D </a:t>
            </a:r>
            <a:endParaRPr lang="fr-BE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8356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B0386574-66D4-4F59-96B0-BE08EFC1F6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91409"/>
            <a:ext cx="10515600" cy="3685554"/>
          </a:xfrm>
        </p:spPr>
        <p:txBody>
          <a:bodyPr>
            <a:normAutofit/>
          </a:bodyPr>
          <a:lstStyle/>
          <a:p>
            <a:pPr marL="514350" indent="-514350" algn="ctr">
              <a:buAutoNum type="arabicParenBoth"/>
            </a:pPr>
            <a:r>
              <a:rPr lang="fr-BE" sz="3600" dirty="0">
                <a:solidFill>
                  <a:srgbClr val="00B050"/>
                </a:solidFill>
              </a:rPr>
              <a:t>ADAPTER LE MESSAGE &amp; CHOISIR LES OUTILS (2) </a:t>
            </a:r>
          </a:p>
          <a:p>
            <a:pPr algn="ctr">
              <a:buFont typeface="Symbol" panose="05050102010706020507" pitchFamily="18" charset="2"/>
              <a:buChar char="Þ"/>
            </a:pPr>
            <a:r>
              <a:rPr lang="fr-BE" sz="3600" dirty="0">
                <a:solidFill>
                  <a:srgbClr val="7030A0"/>
                </a:solidFill>
              </a:rPr>
              <a:t>Réalisation d’un guide de communication</a:t>
            </a:r>
          </a:p>
          <a:p>
            <a:pPr marL="514350" indent="-514350">
              <a:buFont typeface="+mj-lt"/>
              <a:buAutoNum type="arabicPeriod"/>
            </a:pPr>
            <a:r>
              <a:rPr lang="fr-BE" dirty="0">
                <a:solidFill>
                  <a:srgbClr val="FF0000"/>
                </a:solidFill>
              </a:rPr>
              <a:t>Les étapes essentielles </a:t>
            </a:r>
          </a:p>
          <a:p>
            <a:pPr marL="514350" indent="-514350">
              <a:buFont typeface="+mj-lt"/>
              <a:buAutoNum type="arabicPeriod"/>
            </a:pPr>
            <a:r>
              <a:rPr lang="fr-BE" dirty="0">
                <a:solidFill>
                  <a:srgbClr val="FF0000"/>
                </a:solidFill>
              </a:rPr>
              <a:t>Les outils disponibles </a:t>
            </a:r>
          </a:p>
          <a:p>
            <a:pPr marL="514350" indent="-514350">
              <a:buFont typeface="+mj-lt"/>
              <a:buAutoNum type="arabicPeriod"/>
            </a:pPr>
            <a:r>
              <a:rPr lang="fr-BE" dirty="0">
                <a:solidFill>
                  <a:srgbClr val="FF0000"/>
                </a:solidFill>
              </a:rPr>
              <a:t>Trucs et astuces pour bien communiquer </a:t>
            </a:r>
          </a:p>
          <a:p>
            <a:pPr marL="514350" indent="-514350">
              <a:buFont typeface="+mj-lt"/>
              <a:buAutoNum type="arabicPeriod"/>
            </a:pPr>
            <a:r>
              <a:rPr lang="fr-BE" dirty="0">
                <a:solidFill>
                  <a:srgbClr val="FF0000"/>
                </a:solidFill>
              </a:rPr>
              <a:t>Un cas concret d’organisation d’un évènement  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xmlns="" id="{03D33135-0E3A-4EC1-AC91-5F964C78716D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fr-BE" dirty="0">
                <a:solidFill>
                  <a:schemeClr val="bg1"/>
                </a:solidFill>
              </a:rPr>
              <a:t>Communication</a:t>
            </a:r>
            <a:r>
              <a:rPr lang="fr-BE" dirty="0"/>
              <a:t> </a:t>
            </a:r>
            <a:r>
              <a:rPr lang="fr-BE" dirty="0">
                <a:solidFill>
                  <a:schemeClr val="accent4"/>
                </a:solidFill>
              </a:rPr>
              <a:t>Lions#112D</a:t>
            </a:r>
          </a:p>
        </p:txBody>
      </p:sp>
    </p:spTree>
    <p:extLst>
      <p:ext uri="{BB962C8B-B14F-4D97-AF65-F5344CB8AC3E}">
        <p14:creationId xmlns:p14="http://schemas.microsoft.com/office/powerpoint/2010/main" val="35767835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B0386574-66D4-4F59-96B0-BE08EFC1F6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60104"/>
            <a:ext cx="10515600" cy="4016859"/>
          </a:xfrm>
        </p:spPr>
        <p:txBody>
          <a:bodyPr>
            <a:normAutofit fontScale="92500" lnSpcReduction="20000"/>
          </a:bodyPr>
          <a:lstStyle/>
          <a:p>
            <a:pPr marL="514350" indent="-514350" algn="ctr">
              <a:buFont typeface="+mj-lt"/>
              <a:buAutoNum type="arabicPeriod"/>
            </a:pPr>
            <a:r>
              <a:rPr lang="fr-BE" dirty="0">
                <a:solidFill>
                  <a:srgbClr val="FF0000"/>
                </a:solidFill>
              </a:rPr>
              <a:t>Les étapes essentielles </a:t>
            </a:r>
          </a:p>
          <a:p>
            <a:pPr marL="0" indent="0">
              <a:buNone/>
            </a:pPr>
            <a:endParaRPr lang="fr-BE" dirty="0">
              <a:solidFill>
                <a:srgbClr val="FF0000"/>
              </a:solidFill>
            </a:endParaRPr>
          </a:p>
          <a:p>
            <a:pPr marL="457200" lvl="1" indent="0">
              <a:buNone/>
            </a:pPr>
            <a:r>
              <a:rPr lang="fr-BE" sz="3600" dirty="0">
                <a:solidFill>
                  <a:srgbClr val="00B050"/>
                </a:solidFill>
              </a:rPr>
              <a:t>Qui ?</a:t>
            </a:r>
            <a:r>
              <a:rPr lang="fr-BE" dirty="0"/>
              <a:t> va transmettre le message ? </a:t>
            </a:r>
          </a:p>
          <a:p>
            <a:pPr marL="457200" lvl="1" indent="0">
              <a:buNone/>
            </a:pPr>
            <a:r>
              <a:rPr lang="fr-BE" sz="3600" dirty="0">
                <a:solidFill>
                  <a:srgbClr val="00B050"/>
                </a:solidFill>
              </a:rPr>
              <a:t>Quoi ? </a:t>
            </a:r>
            <a:r>
              <a:rPr lang="fr-BE" dirty="0"/>
              <a:t>comme objectif du message ? (Faire connaître-Faire aimer-Faire agir)</a:t>
            </a:r>
          </a:p>
          <a:p>
            <a:pPr marL="457200" lvl="1" indent="0">
              <a:buNone/>
            </a:pPr>
            <a:r>
              <a:rPr lang="fr-BE" sz="3600" dirty="0">
                <a:solidFill>
                  <a:srgbClr val="00B050"/>
                </a:solidFill>
              </a:rPr>
              <a:t>A qui ? </a:t>
            </a:r>
            <a:r>
              <a:rPr lang="fr-BE" dirty="0"/>
              <a:t>adressez-vous le message ? (cibles) </a:t>
            </a:r>
          </a:p>
          <a:p>
            <a:pPr marL="457200" lvl="1" indent="0">
              <a:buNone/>
            </a:pPr>
            <a:r>
              <a:rPr lang="fr-BE" sz="3600" dirty="0">
                <a:solidFill>
                  <a:srgbClr val="00B050"/>
                </a:solidFill>
              </a:rPr>
              <a:t>Quoi dire ?  </a:t>
            </a:r>
            <a:r>
              <a:rPr lang="fr-BE" dirty="0"/>
              <a:t>et quelles idées transmettre ? </a:t>
            </a:r>
          </a:p>
          <a:p>
            <a:pPr marL="457200" lvl="1" indent="0">
              <a:buNone/>
            </a:pPr>
            <a:r>
              <a:rPr lang="fr-BE" sz="3600" dirty="0">
                <a:solidFill>
                  <a:srgbClr val="00B050"/>
                </a:solidFill>
              </a:rPr>
              <a:t>Comment ? </a:t>
            </a:r>
            <a:r>
              <a:rPr lang="fr-BE" dirty="0"/>
              <a:t>choisir les outils et les canaux de communication </a:t>
            </a:r>
          </a:p>
          <a:p>
            <a:pPr marL="457200" lvl="1" indent="0">
              <a:buNone/>
            </a:pPr>
            <a:r>
              <a:rPr lang="fr-BE" sz="3600" dirty="0">
                <a:solidFill>
                  <a:srgbClr val="00B050"/>
                </a:solidFill>
              </a:rPr>
              <a:t>Quand ?</a:t>
            </a:r>
            <a:r>
              <a:rPr lang="fr-BE" dirty="0"/>
              <a:t> Avant, pendant, après …</a:t>
            </a:r>
          </a:p>
          <a:p>
            <a:pPr marL="457200" lvl="1" indent="0">
              <a:buNone/>
            </a:pPr>
            <a:r>
              <a:rPr lang="fr-BE" sz="3600" dirty="0">
                <a:solidFill>
                  <a:srgbClr val="00B050"/>
                </a:solidFill>
              </a:rPr>
              <a:t>Bilan ? </a:t>
            </a:r>
            <a:r>
              <a:rPr lang="fr-BE" dirty="0"/>
              <a:t>Résultats obtenus et pistes d’amélioration  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xmlns="" id="{03D33135-0E3A-4EC1-AC91-5F964C78716D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fr-BE" dirty="0">
                <a:solidFill>
                  <a:schemeClr val="bg1"/>
                </a:solidFill>
              </a:rPr>
              <a:t>Communication</a:t>
            </a:r>
            <a:r>
              <a:rPr lang="fr-BE" dirty="0"/>
              <a:t> </a:t>
            </a:r>
            <a:r>
              <a:rPr lang="fr-BE" dirty="0">
                <a:solidFill>
                  <a:schemeClr val="accent4"/>
                </a:solidFill>
              </a:rPr>
              <a:t>Lions#112D</a:t>
            </a:r>
          </a:p>
        </p:txBody>
      </p:sp>
    </p:spTree>
    <p:extLst>
      <p:ext uri="{BB962C8B-B14F-4D97-AF65-F5344CB8AC3E}">
        <p14:creationId xmlns:p14="http://schemas.microsoft.com/office/powerpoint/2010/main" val="5291310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B0386574-66D4-4F59-96B0-BE08EFC1F6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92626"/>
            <a:ext cx="10515600" cy="4200249"/>
          </a:xfrm>
        </p:spPr>
        <p:txBody>
          <a:bodyPr/>
          <a:lstStyle/>
          <a:p>
            <a:pPr marL="0" indent="0" algn="ctr">
              <a:buNone/>
            </a:pPr>
            <a:r>
              <a:rPr lang="fr-BE" dirty="0">
                <a:solidFill>
                  <a:srgbClr val="FF0000"/>
                </a:solidFill>
              </a:rPr>
              <a:t>2)Les outils disponibles </a:t>
            </a:r>
          </a:p>
          <a:p>
            <a:pPr marL="0" indent="0">
              <a:buNone/>
            </a:pPr>
            <a:endParaRPr lang="fr-BE" dirty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fr-BE" dirty="0">
                <a:solidFill>
                  <a:srgbClr val="00B050"/>
                </a:solidFill>
              </a:rPr>
              <a:t>Différents niveaux </a:t>
            </a:r>
          </a:p>
          <a:p>
            <a:pPr lvl="1"/>
            <a:r>
              <a:rPr lang="fr-BE" dirty="0">
                <a:solidFill>
                  <a:schemeClr val="accent1"/>
                </a:solidFill>
              </a:rPr>
              <a:t>Lions International </a:t>
            </a:r>
            <a:r>
              <a:rPr lang="fr-BE" dirty="0"/>
              <a:t>(logo, slogan, charte graphique, pin’s …) </a:t>
            </a:r>
          </a:p>
          <a:p>
            <a:pPr lvl="1"/>
            <a:r>
              <a:rPr lang="fr-BE" dirty="0">
                <a:solidFill>
                  <a:schemeClr val="accent1"/>
                </a:solidFill>
              </a:rPr>
              <a:t>Lions National </a:t>
            </a:r>
            <a:r>
              <a:rPr lang="fr-BE" dirty="0"/>
              <a:t>(</a:t>
            </a:r>
            <a:r>
              <a:rPr lang="fr-BE" dirty="0" err="1"/>
              <a:t>Belguim</a:t>
            </a:r>
            <a:r>
              <a:rPr lang="fr-BE" dirty="0"/>
              <a:t> District A,B,C,D, revue … ) </a:t>
            </a:r>
          </a:p>
          <a:p>
            <a:pPr lvl="1"/>
            <a:r>
              <a:rPr lang="fr-BE" dirty="0">
                <a:solidFill>
                  <a:schemeClr val="accent1"/>
                </a:solidFill>
              </a:rPr>
              <a:t>Lions 112 D </a:t>
            </a:r>
            <a:r>
              <a:rPr lang="fr-BE" dirty="0"/>
              <a:t>(Site internet, </a:t>
            </a:r>
            <a:r>
              <a:rPr lang="fr-BE" dirty="0" err="1"/>
              <a:t>facebook</a:t>
            </a:r>
            <a:r>
              <a:rPr lang="fr-BE" dirty="0"/>
              <a:t>, newsletter, plaquettes …) </a:t>
            </a:r>
          </a:p>
          <a:p>
            <a:pPr lvl="1"/>
            <a:r>
              <a:rPr lang="fr-BE" dirty="0">
                <a:solidFill>
                  <a:schemeClr val="accent1"/>
                </a:solidFill>
              </a:rPr>
              <a:t>Lions Zone </a:t>
            </a:r>
            <a:r>
              <a:rPr lang="fr-BE" dirty="0"/>
              <a:t>(Agenda, Beach-flag, drapeaux, …) </a:t>
            </a:r>
          </a:p>
          <a:p>
            <a:pPr lvl="1"/>
            <a:r>
              <a:rPr lang="fr-BE" dirty="0">
                <a:solidFill>
                  <a:schemeClr val="accent1"/>
                </a:solidFill>
              </a:rPr>
              <a:t>Lions Club</a:t>
            </a:r>
            <a:r>
              <a:rPr lang="fr-BE" dirty="0"/>
              <a:t> ( Site internet, roll-up, flyers, affiches, courriers, banderoles, vêtements, mailing, articles de presses, chèques lettrés …) </a:t>
            </a:r>
          </a:p>
          <a:p>
            <a:pPr marL="457200" lvl="1" indent="0">
              <a:buNone/>
            </a:pPr>
            <a:endParaRPr lang="fr-BE" dirty="0"/>
          </a:p>
          <a:p>
            <a:pPr lvl="1"/>
            <a:endParaRPr lang="fr-BE" dirty="0"/>
          </a:p>
          <a:p>
            <a:pPr lvl="1"/>
            <a:endParaRPr lang="fr-BE" dirty="0"/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xmlns="" id="{03D33135-0E3A-4EC1-AC91-5F964C78716D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fr-BE" dirty="0">
                <a:solidFill>
                  <a:schemeClr val="bg1"/>
                </a:solidFill>
              </a:rPr>
              <a:t>Communication</a:t>
            </a:r>
            <a:r>
              <a:rPr lang="fr-BE" dirty="0"/>
              <a:t> </a:t>
            </a:r>
            <a:r>
              <a:rPr lang="fr-BE" dirty="0">
                <a:solidFill>
                  <a:schemeClr val="accent4"/>
                </a:solidFill>
              </a:rPr>
              <a:t>Lions#112D</a:t>
            </a:r>
          </a:p>
        </p:txBody>
      </p:sp>
    </p:spTree>
    <p:extLst>
      <p:ext uri="{BB962C8B-B14F-4D97-AF65-F5344CB8AC3E}">
        <p14:creationId xmlns:p14="http://schemas.microsoft.com/office/powerpoint/2010/main" val="2993122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B0386574-66D4-4F59-96B0-BE08EFC1F6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91409"/>
            <a:ext cx="10515600" cy="4147930"/>
          </a:xfrm>
        </p:spPr>
        <p:txBody>
          <a:bodyPr/>
          <a:lstStyle/>
          <a:p>
            <a:pPr marL="0" indent="0" algn="ctr">
              <a:buNone/>
            </a:pPr>
            <a:r>
              <a:rPr lang="fr-BE" dirty="0">
                <a:solidFill>
                  <a:srgbClr val="FF0000"/>
                </a:solidFill>
              </a:rPr>
              <a:t>3) Trucs et astuces pour bien communiquer </a:t>
            </a:r>
          </a:p>
          <a:p>
            <a:pPr marL="457200" lvl="1" indent="0">
              <a:buNone/>
            </a:pPr>
            <a:endParaRPr lang="fr-BE" dirty="0"/>
          </a:p>
          <a:p>
            <a:pPr marL="914400" lvl="1" indent="-457200">
              <a:buFont typeface="+mj-lt"/>
              <a:buAutoNum type="arabicPeriod"/>
            </a:pPr>
            <a:r>
              <a:rPr lang="fr-BE" dirty="0"/>
              <a:t>Analyse des statistiques … </a:t>
            </a:r>
          </a:p>
          <a:p>
            <a:pPr lvl="2"/>
            <a:r>
              <a:rPr lang="fr-BE" dirty="0"/>
              <a:t>Sur les réseaux sociaux, newsletter, sites internet … </a:t>
            </a:r>
          </a:p>
          <a:p>
            <a:pPr marL="457200" lvl="1" indent="0">
              <a:buNone/>
            </a:pPr>
            <a:r>
              <a:rPr lang="fr-BE" dirty="0"/>
              <a:t>2.	Les règles du métier… </a:t>
            </a:r>
          </a:p>
          <a:p>
            <a:pPr lvl="2"/>
            <a:r>
              <a:rPr lang="fr-BE" dirty="0"/>
              <a:t>Court – Simple - Juste</a:t>
            </a:r>
          </a:p>
          <a:p>
            <a:pPr lvl="2"/>
            <a:r>
              <a:rPr lang="fr-BE" dirty="0"/>
              <a:t>Les lois de la proximité</a:t>
            </a:r>
          </a:p>
          <a:p>
            <a:pPr lvl="2"/>
            <a:r>
              <a:rPr lang="fr-BE" dirty="0"/>
              <a:t>Les références </a:t>
            </a:r>
          </a:p>
          <a:p>
            <a:pPr lvl="2"/>
            <a:r>
              <a:rPr lang="fr-BE" dirty="0"/>
              <a:t>La communication (conférence de presse, communiqué de presse, interview, autres contacts, crise …) </a:t>
            </a:r>
          </a:p>
          <a:p>
            <a:pPr marL="457200" lvl="1" indent="0">
              <a:buNone/>
            </a:pPr>
            <a:endParaRPr lang="fr-BE" dirty="0"/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xmlns="" id="{03D33135-0E3A-4EC1-AC91-5F964C78716D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fr-BE" dirty="0">
                <a:solidFill>
                  <a:schemeClr val="bg1"/>
                </a:solidFill>
              </a:rPr>
              <a:t>Communication</a:t>
            </a:r>
            <a:r>
              <a:rPr lang="fr-BE" dirty="0"/>
              <a:t> </a:t>
            </a:r>
            <a:r>
              <a:rPr lang="fr-BE" dirty="0">
                <a:solidFill>
                  <a:schemeClr val="accent4"/>
                </a:solidFill>
              </a:rPr>
              <a:t>Lions#112D</a:t>
            </a:r>
          </a:p>
        </p:txBody>
      </p:sp>
    </p:spTree>
    <p:extLst>
      <p:ext uri="{BB962C8B-B14F-4D97-AF65-F5344CB8AC3E}">
        <p14:creationId xmlns:p14="http://schemas.microsoft.com/office/powerpoint/2010/main" val="7508580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B0386574-66D4-4F59-96B0-BE08EFC1F6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91409"/>
            <a:ext cx="10515600" cy="4147930"/>
          </a:xfrm>
        </p:spPr>
        <p:txBody>
          <a:bodyPr/>
          <a:lstStyle/>
          <a:p>
            <a:pPr marL="0" indent="0" algn="ctr">
              <a:buNone/>
            </a:pPr>
            <a:r>
              <a:rPr lang="fr-BE" dirty="0">
                <a:solidFill>
                  <a:srgbClr val="FF0000"/>
                </a:solidFill>
              </a:rPr>
              <a:t>4) Un cas concret d’organisation d’un évènement  </a:t>
            </a:r>
          </a:p>
          <a:p>
            <a:pPr marL="457200" lvl="1" indent="0">
              <a:buNone/>
            </a:pPr>
            <a:endParaRPr lang="fr-BE" dirty="0"/>
          </a:p>
          <a:p>
            <a:pPr marL="457200" lvl="1" indent="0">
              <a:buNone/>
            </a:pPr>
            <a:endParaRPr lang="fr-BE" dirty="0"/>
          </a:p>
          <a:p>
            <a:pPr marL="457200" lvl="1" indent="0">
              <a:buNone/>
            </a:pPr>
            <a:r>
              <a:rPr lang="fr-BE" dirty="0"/>
              <a:t>Un cas pratique illustré comme synthèse 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xmlns="" id="{03D33135-0E3A-4EC1-AC91-5F964C78716D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fr-BE" dirty="0">
                <a:solidFill>
                  <a:schemeClr val="bg1"/>
                </a:solidFill>
              </a:rPr>
              <a:t>Communication</a:t>
            </a:r>
            <a:r>
              <a:rPr lang="fr-BE" dirty="0"/>
              <a:t> </a:t>
            </a:r>
            <a:r>
              <a:rPr lang="fr-BE" dirty="0">
                <a:solidFill>
                  <a:schemeClr val="accent4"/>
                </a:solidFill>
              </a:rPr>
              <a:t>Lions#112D</a:t>
            </a:r>
          </a:p>
        </p:txBody>
      </p:sp>
    </p:spTree>
    <p:extLst>
      <p:ext uri="{BB962C8B-B14F-4D97-AF65-F5344CB8AC3E}">
        <p14:creationId xmlns:p14="http://schemas.microsoft.com/office/powerpoint/2010/main" val="29046715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B0386574-66D4-4F59-96B0-BE08EFC1F6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91409"/>
            <a:ext cx="10515600" cy="4147930"/>
          </a:xfrm>
        </p:spPr>
        <p:txBody>
          <a:bodyPr/>
          <a:lstStyle/>
          <a:p>
            <a:pPr marL="457200" lvl="1" indent="0">
              <a:buNone/>
            </a:pPr>
            <a:endParaRPr lang="fr-BE" dirty="0"/>
          </a:p>
          <a:p>
            <a:pPr marL="457200" lvl="1" indent="0">
              <a:buNone/>
            </a:pPr>
            <a:r>
              <a:rPr lang="fr-BE" sz="3300" dirty="0">
                <a:solidFill>
                  <a:srgbClr val="00B050"/>
                </a:solidFill>
              </a:rPr>
              <a:t>Pourquoi </a:t>
            </a:r>
            <a:r>
              <a:rPr lang="fr-BE" dirty="0"/>
              <a:t>un guide de communication ? </a:t>
            </a:r>
          </a:p>
          <a:p>
            <a:pPr marL="457200" lvl="1" indent="0">
              <a:buNone/>
            </a:pPr>
            <a:endParaRPr lang="fr-BE" dirty="0"/>
          </a:p>
          <a:p>
            <a:pPr marL="457200" lvl="1" indent="0">
              <a:buNone/>
            </a:pPr>
            <a:r>
              <a:rPr lang="fr-BE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Objectifs : </a:t>
            </a:r>
          </a:p>
          <a:p>
            <a:pPr lvl="1"/>
            <a:r>
              <a:rPr lang="fr-BE" dirty="0">
                <a:solidFill>
                  <a:schemeClr val="accent4"/>
                </a:solidFill>
              </a:rPr>
              <a:t>Augmenter la notoriété du Lions 112 D</a:t>
            </a:r>
          </a:p>
          <a:p>
            <a:pPr lvl="1"/>
            <a:r>
              <a:rPr lang="fr-BE" dirty="0">
                <a:solidFill>
                  <a:schemeClr val="accent4"/>
                </a:solidFill>
              </a:rPr>
              <a:t>Améliorer et rajeunir l’image des Lions </a:t>
            </a:r>
          </a:p>
          <a:p>
            <a:pPr lvl="1"/>
            <a:r>
              <a:rPr lang="fr-BE" dirty="0">
                <a:solidFill>
                  <a:schemeClr val="accent4"/>
                </a:solidFill>
              </a:rPr>
              <a:t>Recruter de nouveaux membres</a:t>
            </a:r>
          </a:p>
          <a:p>
            <a:pPr lvl="1"/>
            <a:r>
              <a:rPr lang="fr-BE" dirty="0">
                <a:solidFill>
                  <a:schemeClr val="accent4"/>
                </a:solidFill>
              </a:rPr>
              <a:t>Attirer de nouveaux partenaires </a:t>
            </a:r>
          </a:p>
          <a:p>
            <a:pPr lvl="1"/>
            <a:r>
              <a:rPr lang="fr-BE" dirty="0">
                <a:solidFill>
                  <a:schemeClr val="accent4"/>
                </a:solidFill>
              </a:rPr>
              <a:t>Communiquer avec nos œuvres et rappeler nos valeurs et missions </a:t>
            </a:r>
          </a:p>
          <a:p>
            <a:pPr lvl="1"/>
            <a:r>
              <a:rPr lang="fr-BE" dirty="0">
                <a:solidFill>
                  <a:schemeClr val="accent4"/>
                </a:solidFill>
              </a:rPr>
              <a:t>Reliez les Lions #112D 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xmlns="" id="{03D33135-0E3A-4EC1-AC91-5F964C78716D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fr-BE" dirty="0">
                <a:solidFill>
                  <a:schemeClr val="bg1"/>
                </a:solidFill>
              </a:rPr>
              <a:t>Communication</a:t>
            </a:r>
            <a:r>
              <a:rPr lang="fr-BE" dirty="0"/>
              <a:t> </a:t>
            </a:r>
            <a:r>
              <a:rPr lang="fr-BE" dirty="0">
                <a:solidFill>
                  <a:schemeClr val="accent4"/>
                </a:solidFill>
              </a:rPr>
              <a:t>Lions#112D</a:t>
            </a:r>
          </a:p>
        </p:txBody>
      </p:sp>
    </p:spTree>
    <p:extLst>
      <p:ext uri="{BB962C8B-B14F-4D97-AF65-F5344CB8AC3E}">
        <p14:creationId xmlns:p14="http://schemas.microsoft.com/office/powerpoint/2010/main" val="42185041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B0386574-66D4-4F59-96B0-BE08EFC1F6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91409"/>
            <a:ext cx="10515600" cy="4147930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endParaRPr lang="fr-BE" dirty="0"/>
          </a:p>
          <a:p>
            <a:pPr marL="457200" lvl="1" indent="0">
              <a:buNone/>
            </a:pPr>
            <a:r>
              <a:rPr lang="fr-BE" sz="4000" dirty="0">
                <a:solidFill>
                  <a:schemeClr val="accent4"/>
                </a:solidFill>
              </a:rPr>
              <a:t>Notre engagement au niveau des membres de la Commission pour 2018-2019 </a:t>
            </a:r>
          </a:p>
          <a:p>
            <a:pPr marL="457200" lvl="1" indent="0">
              <a:buNone/>
            </a:pPr>
            <a:endParaRPr lang="fr-BE" dirty="0"/>
          </a:p>
          <a:p>
            <a:pPr marL="0" indent="0">
              <a:buNone/>
            </a:pPr>
            <a:r>
              <a:rPr lang="fr-BE" dirty="0"/>
              <a:t>Réaliser toutes nos séances de travail </a:t>
            </a:r>
            <a:r>
              <a:rPr lang="fr-BE" sz="1800" dirty="0"/>
              <a:t>(sauf la séance 0) </a:t>
            </a:r>
            <a:r>
              <a:rPr lang="fr-BE" dirty="0"/>
              <a:t>en </a:t>
            </a:r>
            <a:r>
              <a:rPr lang="fr-BE" dirty="0" err="1"/>
              <a:t>WebConférence</a:t>
            </a:r>
            <a:r>
              <a:rPr lang="fr-BE" dirty="0"/>
              <a:t>, </a:t>
            </a:r>
            <a:r>
              <a:rPr lang="fr-BE" dirty="0" err="1"/>
              <a:t>WebMeeting</a:t>
            </a:r>
            <a:r>
              <a:rPr lang="fr-BE" dirty="0"/>
              <a:t>, </a:t>
            </a:r>
            <a:r>
              <a:rPr lang="fr-BE" dirty="0" err="1"/>
              <a:t>VisioConférence</a:t>
            </a:r>
            <a:r>
              <a:rPr lang="fr-BE" dirty="0"/>
              <a:t>, </a:t>
            </a:r>
            <a:r>
              <a:rPr lang="fr-BE" dirty="0" err="1"/>
              <a:t>VidéoConférence</a:t>
            </a:r>
            <a:r>
              <a:rPr lang="fr-BE" dirty="0"/>
              <a:t>, réunion en ligne... </a:t>
            </a:r>
          </a:p>
          <a:p>
            <a:pPr marL="0" indent="0">
              <a:buNone/>
            </a:pPr>
            <a:r>
              <a:rPr lang="fr-BE" sz="2000" dirty="0"/>
              <a:t>Ces outils permettent de gagner beaucoup de temps et de diminuer les dépenses (pas de déplacements, chacun agréablement installé chez lui).</a:t>
            </a:r>
          </a:p>
          <a:p>
            <a:pPr marL="0" indent="0">
              <a:buNone/>
            </a:pPr>
            <a:r>
              <a:rPr lang="fr-BE" sz="2000" dirty="0">
                <a:solidFill>
                  <a:srgbClr val="FF0000"/>
                </a:solidFill>
              </a:rPr>
              <a:t>Nous réaliserons un guide de la webconférence pour Lions </a:t>
            </a:r>
          </a:p>
          <a:p>
            <a:pPr marL="457200" lvl="1" indent="0">
              <a:buNone/>
            </a:pPr>
            <a:endParaRPr lang="fr-BE" dirty="0"/>
          </a:p>
          <a:p>
            <a:pPr marL="457200" lvl="1" indent="0">
              <a:buNone/>
            </a:pPr>
            <a:endParaRPr lang="fr-BE" dirty="0"/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xmlns="" id="{03D33135-0E3A-4EC1-AC91-5F964C78716D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fr-BE" dirty="0">
                <a:solidFill>
                  <a:schemeClr val="bg1"/>
                </a:solidFill>
              </a:rPr>
              <a:t>Communication</a:t>
            </a:r>
            <a:r>
              <a:rPr lang="fr-BE" dirty="0"/>
              <a:t> </a:t>
            </a:r>
            <a:r>
              <a:rPr lang="fr-BE" dirty="0">
                <a:solidFill>
                  <a:schemeClr val="accent4"/>
                </a:solidFill>
              </a:rPr>
              <a:t>Lions#112D</a:t>
            </a:r>
          </a:p>
        </p:txBody>
      </p:sp>
    </p:spTree>
    <p:extLst>
      <p:ext uri="{BB962C8B-B14F-4D97-AF65-F5344CB8AC3E}">
        <p14:creationId xmlns:p14="http://schemas.microsoft.com/office/powerpoint/2010/main" val="22604322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B0386574-66D4-4F59-96B0-BE08EFC1F6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67339"/>
            <a:ext cx="10515600" cy="457200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fr-BE" sz="8000" dirty="0">
                <a:solidFill>
                  <a:schemeClr val="accent1"/>
                </a:solidFill>
              </a:rPr>
              <a:t>« Si ce que tu as à dire n’est pas plus beau que le silence, alors tais-toi … » </a:t>
            </a:r>
            <a:r>
              <a:rPr lang="fr-BE" sz="3600" dirty="0">
                <a:solidFill>
                  <a:srgbClr val="7030A0"/>
                </a:solidFill>
              </a:rPr>
              <a:t>Proverbe chinois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xmlns="" id="{03D33135-0E3A-4EC1-AC91-5F964C78716D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fr-BE" dirty="0">
                <a:solidFill>
                  <a:schemeClr val="bg1"/>
                </a:solidFill>
              </a:rPr>
              <a:t>Communication</a:t>
            </a:r>
            <a:r>
              <a:rPr lang="fr-BE" dirty="0"/>
              <a:t> </a:t>
            </a:r>
            <a:r>
              <a:rPr lang="fr-BE" dirty="0">
                <a:solidFill>
                  <a:schemeClr val="accent4"/>
                </a:solidFill>
              </a:rPr>
              <a:t>Lions#112D</a:t>
            </a:r>
          </a:p>
        </p:txBody>
      </p:sp>
    </p:spTree>
    <p:extLst>
      <p:ext uri="{BB962C8B-B14F-4D97-AF65-F5344CB8AC3E}">
        <p14:creationId xmlns:p14="http://schemas.microsoft.com/office/powerpoint/2010/main" val="8049566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B0386574-66D4-4F59-96B0-BE08EFC1F6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67339"/>
            <a:ext cx="10515600" cy="457200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endParaRPr lang="fr-BE" sz="8000" dirty="0">
              <a:solidFill>
                <a:schemeClr val="accent1"/>
              </a:solidFill>
            </a:endParaRPr>
          </a:p>
          <a:p>
            <a:pPr marL="0" indent="0" algn="ctr">
              <a:buNone/>
            </a:pPr>
            <a:r>
              <a:rPr lang="fr-BE" sz="8000" dirty="0">
                <a:solidFill>
                  <a:schemeClr val="accent1"/>
                </a:solidFill>
              </a:rPr>
              <a:t>Merci de votre attention</a:t>
            </a:r>
          </a:p>
          <a:p>
            <a:pPr marL="0" indent="0" algn="ctr">
              <a:buNone/>
            </a:pPr>
            <a:r>
              <a:rPr lang="fr-BE" sz="4000" dirty="0">
                <a:solidFill>
                  <a:schemeClr val="accent4"/>
                </a:solidFill>
              </a:rPr>
              <a:t>Laurent Janssen</a:t>
            </a:r>
          </a:p>
          <a:p>
            <a:pPr marL="0" indent="0" algn="ctr">
              <a:buNone/>
            </a:pPr>
            <a:r>
              <a:rPr lang="fr-BE" sz="4000" dirty="0">
                <a:solidFill>
                  <a:schemeClr val="accent4"/>
                </a:solidFill>
              </a:rPr>
              <a:t>LC Spa 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xmlns="" id="{03D33135-0E3A-4EC1-AC91-5F964C78716D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fr-BE" dirty="0">
                <a:solidFill>
                  <a:schemeClr val="bg1"/>
                </a:solidFill>
              </a:rPr>
              <a:t>Communication</a:t>
            </a:r>
            <a:r>
              <a:rPr lang="fr-BE" dirty="0"/>
              <a:t> </a:t>
            </a:r>
            <a:r>
              <a:rPr lang="fr-BE" dirty="0">
                <a:solidFill>
                  <a:schemeClr val="accent4"/>
                </a:solidFill>
              </a:rPr>
              <a:t>Lions#112D</a:t>
            </a:r>
          </a:p>
        </p:txBody>
      </p:sp>
    </p:spTree>
    <p:extLst>
      <p:ext uri="{BB962C8B-B14F-4D97-AF65-F5344CB8AC3E}">
        <p14:creationId xmlns:p14="http://schemas.microsoft.com/office/powerpoint/2010/main" val="123110983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278</TotalTime>
  <Words>467</Words>
  <Application>Microsoft Office PowerPoint</Application>
  <PresentationFormat>Grand écran</PresentationFormat>
  <Paragraphs>91</Paragraphs>
  <Slides>13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Symbol</vt:lpstr>
      <vt:lpstr>Thème Office</vt:lpstr>
      <vt:lpstr>Communication Lions#112D</vt:lpstr>
      <vt:lpstr>Communication Lions#112D</vt:lpstr>
      <vt:lpstr>Communication Lions#112D</vt:lpstr>
      <vt:lpstr>Communication Lions#112D</vt:lpstr>
      <vt:lpstr>Communication Lions#112D</vt:lpstr>
      <vt:lpstr>Communication Lions#112D</vt:lpstr>
      <vt:lpstr>Communication Lions#112D</vt:lpstr>
      <vt:lpstr>Communication Lions#112D</vt:lpstr>
      <vt:lpstr>Communication Lions#112D</vt:lpstr>
      <vt:lpstr>Communication Lions#112D</vt:lpstr>
      <vt:lpstr>Communication Lions#112D</vt:lpstr>
      <vt:lpstr>Communication Lions#112D</vt:lpstr>
      <vt:lpstr>Communication Lions#112D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Communication Lions#112D</dc:title>
  <dc:creator>Laurent Janssen</dc:creator>
  <cp:lastModifiedBy>Jean-Louis Renson</cp:lastModifiedBy>
  <cp:revision>20</cp:revision>
  <dcterms:created xsi:type="dcterms:W3CDTF">2018-04-11T16:40:43Z</dcterms:created>
  <dcterms:modified xsi:type="dcterms:W3CDTF">2018-04-24T13:01:26Z</dcterms:modified>
</cp:coreProperties>
</file>