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2" r:id="rId4"/>
    <p:sldId id="259" r:id="rId5"/>
    <p:sldId id="260" r:id="rId6"/>
    <p:sldId id="261" r:id="rId7"/>
    <p:sldId id="276" r:id="rId8"/>
    <p:sldId id="262" r:id="rId9"/>
    <p:sldId id="263" r:id="rId10"/>
    <p:sldId id="264" r:id="rId11"/>
    <p:sldId id="265" r:id="rId12"/>
    <p:sldId id="275" r:id="rId13"/>
    <p:sldId id="271" r:id="rId14"/>
    <p:sldId id="273" r:id="rId15"/>
    <p:sldId id="267" r:id="rId16"/>
    <p:sldId id="270" r:id="rId17"/>
    <p:sldId id="268" r:id="rId18"/>
    <p:sldId id="269" r:id="rId19"/>
    <p:sldId id="277" r:id="rId20"/>
    <p:sldId id="257" r:id="rId21"/>
    <p:sldId id="278" r:id="rId2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8C86396-FA2B-41F2-99D4-5C5D97CBAF5A}">
          <p14:sldIdLst>
            <p14:sldId id="256"/>
            <p14:sldId id="258"/>
          </p14:sldIdLst>
        </p14:section>
        <p14:section name="Section sans titre" id="{38977970-4B49-4826-805C-C9697F542ED3}">
          <p14:sldIdLst>
            <p14:sldId id="272"/>
            <p14:sldId id="259"/>
            <p14:sldId id="260"/>
            <p14:sldId id="261"/>
            <p14:sldId id="276"/>
            <p14:sldId id="262"/>
            <p14:sldId id="263"/>
            <p14:sldId id="264"/>
            <p14:sldId id="265"/>
            <p14:sldId id="275"/>
            <p14:sldId id="271"/>
            <p14:sldId id="273"/>
          </p14:sldIdLst>
        </p14:section>
        <p14:section name="Section sans titre" id="{B308AF96-194F-4B40-963B-347E7E964B38}">
          <p14:sldIdLst>
            <p14:sldId id="267"/>
            <p14:sldId id="270"/>
            <p14:sldId id="268"/>
            <p14:sldId id="269"/>
            <p14:sldId id="277"/>
            <p14:sldId id="25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hislain Royen" initials="GR" lastIdx="3" clrIdx="0">
    <p:extLst>
      <p:ext uri="{19B8F6BF-5375-455C-9EA6-DF929625EA0E}">
        <p15:presenceInfo xmlns:p15="http://schemas.microsoft.com/office/powerpoint/2012/main" userId="Ghislain Ro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F47206-6A33-43F5-9C17-FF21412F06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C36E83A-12E8-497B-967B-428BE429C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2FE02A-DDEE-4D37-9922-6AE79A47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09963B-6A49-4E77-948A-81BC34CAE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4BD073-4190-4F2A-B088-D6FA73BF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529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69C0D-8CF0-45FA-833D-F5E90690A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C6CF08-77FC-4BCC-A4FB-3D425754B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F386DA-49F6-4607-A982-2680CE10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B2C4E8-419F-409B-B3D7-2F0DC9F65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C8883E-D77E-4D46-B8FF-66476DF68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54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E0B59-D444-4CCE-9E23-5B9F57D3F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116259-957C-4DCF-B45A-0C93C2EF6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25D7FD-D1BD-4B2A-B219-BA569D12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5626BB-A531-4811-A4BD-149A77B02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30FD23-33EC-4208-A2D9-62C88840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039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6C8E7F-8EBA-4FE6-A720-31E8D025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6FCA29-87E6-4397-A0E9-512703097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77550F-F71B-4496-9781-1B6DE11B1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29B8C6-D80F-468A-A2C2-C9621D76F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DB9511-3D54-4CF3-B16D-CD7817437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24AFBC-9269-445B-A310-9982BDB7C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21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F5427A-4C5E-4253-B3AF-760FF0B6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7B3009-94FA-428D-ADB9-67101DE51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643A4A-27B2-43F9-90C3-C788E8B9F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ABB145A-B955-49EC-89A3-A78DB8F19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C211AF5-938F-4111-A487-D942E5F3A1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18180E3-0733-4565-B1D8-BA78EAFDB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C034E15-753D-4870-8AE0-7B999519C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783C2B6-EABC-4C86-998D-C08788F9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15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3F6574-9781-4DBB-AF08-96F8830D5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23132C-BA95-42A0-9998-4274ECE00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1AE6D7-45D9-4B07-94D5-76A863BA6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6BF13E-2A92-4A3D-A3CD-1A2390FC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057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4B9A1F-9677-452D-8B4C-DE3125FE5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0752E-F207-4623-9CB5-DC65F66E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639A81-A161-4A06-9BC8-F2C1EF34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92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4A089-4394-4C39-A73B-BB087FBC0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C92882-5FA8-4702-997B-4450F2015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83F1E5-58E8-438B-9F11-5157682BD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654A05-9655-4494-B809-2E0E7688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B03234-A7AB-44AD-8337-D23079934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FC2F5A-8BDD-4DA0-89A3-93926A15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20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96940-2C9B-4BF3-87B8-F7F0910EA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6C7F52-EF61-455E-BC9D-51BBCDE801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7C544A9-421B-48C1-B4C1-A9CCBD92D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8D9797-69A5-458B-B348-7C68187F0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560EDF-4255-41C8-8BE2-BE2A38F35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F7760B-E7E0-4D20-A304-193593473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138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9DA472-B560-4129-A2D0-D2E1E1423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38F2D5-21A0-41E1-8376-4C184EDA7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DAAF87-6FB2-40D0-B8EB-0EB02B6F8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54B53B-5D30-4DDB-A236-3466FAB3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1EAD99-D123-4AC8-B531-69D7C0F02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464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7FE90B9-E62F-4DC0-9A25-525706532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9673DB-6D7F-4D95-8C34-94EE8085A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E0BBF7-A2FE-4E57-B2B2-04410A46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CFC436-0CD3-4A7A-90FE-88B53B47B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3B8A46-A8E5-44FB-9969-8020E06B6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83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908ADD3-8881-4673-B7AC-9C960FBA6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EA4AF7-E798-4A8A-AC8B-19980367C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98250C-D57B-4E2E-951E-73F0824892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A1892-D93C-4E42-B0C3-CE346855AC30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019C7F-FF4E-4AEA-9A55-D26B88CA5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9D87D2-165B-47A2-B4A8-C8D6CA03DF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3395E-3944-4CEC-804E-036DAAF36C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15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CC2903-8BE3-4E72-BDC8-43DC6B90A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1448" y="1122363"/>
            <a:ext cx="5386552" cy="2387600"/>
          </a:xfrm>
        </p:spPr>
        <p:txBody>
          <a:bodyPr>
            <a:normAutofit/>
          </a:bodyPr>
          <a:lstStyle/>
          <a:p>
            <a:r>
              <a:rPr lang="fr-BE" sz="8800" dirty="0">
                <a:latin typeface="Bradley Hand ITC" panose="03070402050302030203" pitchFamily="66" charset="0"/>
              </a:rPr>
              <a:t>GALIONS</a:t>
            </a:r>
            <a:endParaRPr lang="fr-FR" sz="8800" dirty="0">
              <a:latin typeface="Bradley Hand ITC" panose="03070402050302030203" pitchFamily="66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E12EB6C-DF16-47DB-BECC-A7EE2BC09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7668" y="3602038"/>
            <a:ext cx="5670331" cy="1655762"/>
          </a:xfrm>
        </p:spPr>
        <p:txBody>
          <a:bodyPr>
            <a:normAutofit fontScale="92500" lnSpcReduction="20000"/>
          </a:bodyPr>
          <a:lstStyle/>
          <a:p>
            <a:r>
              <a:rPr lang="fr-BE" sz="4800" dirty="0">
                <a:solidFill>
                  <a:srgbClr val="FF0000"/>
                </a:solidFill>
                <a:latin typeface="Bradley Hand ITC" panose="03070402050302030203" pitchFamily="66" charset="0"/>
              </a:rPr>
              <a:t>Un service pour les Lions Clubs de la Zone 21</a:t>
            </a:r>
            <a:endParaRPr lang="fr-FR" sz="48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6ABF21-6A96-4882-B2AC-226459620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036032" y="1036032"/>
            <a:ext cx="6886735" cy="481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4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E7BD6E-ACBF-4C74-987A-60F2732129ED}"/>
              </a:ext>
            </a:extLst>
          </p:cNvPr>
          <p:cNvSpPr/>
          <p:nvPr/>
        </p:nvSpPr>
        <p:spPr>
          <a:xfrm>
            <a:off x="2538248" y="220717"/>
            <a:ext cx="94750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3200" b="1" dirty="0">
                <a:latin typeface="Bradley Hand ITC" panose="03070402050302030203" pitchFamily="66" charset="0"/>
              </a:rPr>
              <a:t>Depuis 2011, la propension du Belge à soutenir de bonnes causes n’a jamais été aussi grande qu’aujourd’hui. </a:t>
            </a:r>
          </a:p>
          <a:p>
            <a:endParaRPr lang="fr-BE" sz="3200" b="1" dirty="0">
              <a:latin typeface="Bradley Hand ITC" panose="03070402050302030203" pitchFamily="66" charset="0"/>
            </a:endParaRPr>
          </a:p>
          <a:p>
            <a:r>
              <a:rPr lang="fr-BE" sz="3200" b="1" dirty="0">
                <a:latin typeface="Bradley Hand ITC" panose="03070402050302030203" pitchFamily="66" charset="0"/>
              </a:rPr>
              <a:t>Pas moins de 8 Belges sur 10 trouvent qu’un don contribue à un monde meilleur, la philanthropie est même un devoir moral pour 54% d’entre eux </a:t>
            </a:r>
          </a:p>
          <a:p>
            <a:endParaRPr lang="fr-BE" sz="3200" b="1" dirty="0">
              <a:latin typeface="Bradley Hand ITC" panose="03070402050302030203" pitchFamily="66" charset="0"/>
            </a:endParaRPr>
          </a:p>
          <a:p>
            <a:r>
              <a:rPr lang="fr-BE" sz="3200" b="1" dirty="0">
                <a:latin typeface="Bradley Hand ITC" panose="03070402050302030203" pitchFamily="66" charset="0"/>
              </a:rPr>
              <a:t>6 sur 10 ont joint les actes à la parole en 2016. C’est ce que révèlent le Baromètre et l’Index de la Philanthropie que la Fondation Roi Baudouin a réalisés</a:t>
            </a:r>
            <a:endParaRPr lang="fr-FR" sz="3200" dirty="0">
              <a:latin typeface="Bradley Hand ITC" panose="03070402050302030203" pitchFamily="66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52ACAE-CD6F-4EE0-ABDE-9E7CFDC7A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38929" y="207399"/>
            <a:ext cx="2885325" cy="24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3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2CD8327-34BB-4BD0-ABC6-1E589CB11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44435"/>
            <a:ext cx="7796213" cy="3064440"/>
          </a:xfrm>
        </p:spPr>
        <p:txBody>
          <a:bodyPr>
            <a:normAutofit/>
          </a:bodyPr>
          <a:lstStyle/>
          <a:p>
            <a:r>
              <a:rPr lang="fr-BE" dirty="0">
                <a:latin typeface="Bradley Hand ITC" panose="03070402050302030203" pitchFamily="66" charset="0"/>
              </a:rPr>
              <a:t>En 2014, les belges ont </a:t>
            </a:r>
            <a:br>
              <a:rPr lang="fr-BE" dirty="0">
                <a:latin typeface="Bradley Hand ITC" panose="03070402050302030203" pitchFamily="66" charset="0"/>
              </a:rPr>
            </a:br>
            <a:r>
              <a:rPr lang="fr-BE" dirty="0">
                <a:latin typeface="Bradley Hand ITC" panose="03070402050302030203" pitchFamily="66" charset="0"/>
              </a:rPr>
              <a:t>légué pas moins de …..     </a:t>
            </a:r>
            <a:br>
              <a:rPr lang="fr-BE" dirty="0">
                <a:latin typeface="Bradley Hand ITC" panose="03070402050302030203" pitchFamily="66" charset="0"/>
              </a:rPr>
            </a:br>
            <a:r>
              <a:rPr lang="fr-BE" sz="7200" dirty="0">
                <a:solidFill>
                  <a:srgbClr val="FF0000"/>
                </a:solidFill>
                <a:latin typeface="Bradley Hand ITC" panose="03070402050302030203" pitchFamily="66" charset="0"/>
              </a:rPr>
              <a:t>94.000.000 €</a:t>
            </a:r>
            <a:endParaRPr lang="fr-FR" sz="72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94CFF04-A699-47CB-99D3-F64C5B5A6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88184"/>
            <a:ext cx="7796213" cy="1575127"/>
          </a:xfrm>
        </p:spPr>
        <p:txBody>
          <a:bodyPr>
            <a:noAutofit/>
          </a:bodyPr>
          <a:lstStyle/>
          <a:p>
            <a:r>
              <a:rPr lang="fr-BE" sz="4400" dirty="0">
                <a:solidFill>
                  <a:schemeClr val="tx1"/>
                </a:solidFill>
                <a:latin typeface="Bradley Hand ITC" panose="03070402050302030203" pitchFamily="66" charset="0"/>
              </a:rPr>
              <a:t>Ils ont fait des donations pour </a:t>
            </a:r>
          </a:p>
          <a:p>
            <a:r>
              <a:rPr lang="fr-BE" sz="6000" dirty="0">
                <a:solidFill>
                  <a:srgbClr val="FF0000"/>
                </a:solidFill>
                <a:latin typeface="Bradley Hand ITC" panose="03070402050302030203" pitchFamily="66" charset="0"/>
              </a:rPr>
              <a:t>249.000.000 €</a:t>
            </a:r>
            <a:endParaRPr lang="fr-FR" sz="60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1032" name="Picture 8" descr="RÃ©sultat de recherche d'images pour &quot;SPIROU ET LES HERITIERS&quot;">
            <a:extLst>
              <a:ext uri="{FF2B5EF4-FFF2-40B4-BE49-F238E27FC236}">
                <a16:creationId xmlns:a16="http://schemas.microsoft.com/office/drawing/2014/main" id="{07B3883E-B51D-4247-A8D4-CA4594A34553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9" t="6216" r="7735" b="8283"/>
          <a:stretch/>
        </p:blipFill>
        <p:spPr bwMode="auto">
          <a:xfrm>
            <a:off x="8628063" y="365125"/>
            <a:ext cx="3563937" cy="54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4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3792C4A-DCD9-4EC5-BB78-CF10D7C868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6357938" cy="1198563"/>
          </a:xfrm>
        </p:spPr>
        <p:txBody>
          <a:bodyPr/>
          <a:lstStyle/>
          <a:p>
            <a:r>
              <a:rPr lang="fr-BE" dirty="0">
                <a:latin typeface="Bradley Hand ITC" panose="03070402050302030203" pitchFamily="66" charset="0"/>
              </a:rPr>
              <a:t>Il est possible de léguer à…</a:t>
            </a:r>
            <a:endParaRPr lang="fr-FR" dirty="0">
              <a:latin typeface="Bradley Hand ITC" panose="03070402050302030203" pitchFamily="66" charset="0"/>
            </a:endParaRP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B169C0E-5B3B-46B9-AB82-B7157FFA84B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7313"/>
            <a:ext cx="1493838" cy="1493837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D5266C-6747-4383-93D4-743DD5488E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798" y="1965532"/>
            <a:ext cx="1347939" cy="134793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C050E0-586D-41B8-BFC7-1238B15F6F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25" y="1462478"/>
            <a:ext cx="1006108" cy="10061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492A74-7706-46DB-AFE8-A6508E174D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52" y="2589373"/>
            <a:ext cx="1207961" cy="120796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CED57D4-CC15-4FE9-A240-2E16DCDA7C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404" y="4965106"/>
            <a:ext cx="1330848" cy="133084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488480-D574-4EFD-93CC-47E2152143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986" y="1462478"/>
            <a:ext cx="1495668" cy="149566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C3B8E67-1896-402B-AC06-AF54E074C6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2" y="4588735"/>
            <a:ext cx="2083590" cy="208359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AE40452-1004-4B3E-AE3B-F6E63558AA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268" y="399308"/>
            <a:ext cx="2023769" cy="202376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0A818C1-EC2C-4AAD-89A3-86C6679873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36" y="3709310"/>
            <a:ext cx="1921220" cy="192122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DE01A91-3F91-47D0-B5A6-3850FFD1B9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450" y="3049500"/>
            <a:ext cx="1495668" cy="149566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A451899-251E-4D34-B5D3-553945799F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425" y="1736346"/>
            <a:ext cx="1861646" cy="186164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DECD1F3-02E6-4912-B122-A66D90EA13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992" y="2667515"/>
            <a:ext cx="1921220" cy="192122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A9C09A3-6B41-4C07-B2EC-E0D13F4078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05" y="3201142"/>
            <a:ext cx="1729374" cy="172937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E058D92-1240-462C-BEB5-D020B7FC87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089" y="4238714"/>
            <a:ext cx="2433611" cy="243361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D3BBA5B-F167-4B71-82ED-B87F801417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05" y="4683488"/>
            <a:ext cx="2031765" cy="2031765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1840EDB-12A9-42CA-8CA6-6580396C93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65" y="5188326"/>
            <a:ext cx="1571868" cy="157186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2C2C7D9-87A0-4781-9E27-08637B72040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668" y="99744"/>
            <a:ext cx="1571868" cy="157186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EFFB7327-D1E6-48F8-8791-7022716E58A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559" y="1534556"/>
            <a:ext cx="2440420" cy="244042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A4A485FF-383D-4293-BBA5-2EC7AA8F5EA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174" y="4373031"/>
            <a:ext cx="1630590" cy="1630590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E73A07DC-3A3D-42B2-9130-5D1402CBF16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226" y="3597992"/>
            <a:ext cx="2250733" cy="2250733"/>
          </a:xfrm>
          <a:prstGeom prst="rect">
            <a:avLst/>
          </a:prstGeom>
        </p:spPr>
      </p:pic>
      <p:pic>
        <p:nvPicPr>
          <p:cNvPr id="2050" name="Picture 2" descr="https://www.testament.be/Portals/0/dtxTst/goededoelen/901_logo.png">
            <a:extLst>
              <a:ext uri="{FF2B5EF4-FFF2-40B4-BE49-F238E27FC236}">
                <a16:creationId xmlns:a16="http://schemas.microsoft.com/office/drawing/2014/main" id="{18A221F2-6F79-4D94-B227-F76CAB6CE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751" y="2904724"/>
            <a:ext cx="1631326" cy="163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testament.be/Portals/0/dtxTst/goededoelen/999_logo-M.png">
            <a:extLst>
              <a:ext uri="{FF2B5EF4-FFF2-40B4-BE49-F238E27FC236}">
                <a16:creationId xmlns:a16="http://schemas.microsoft.com/office/drawing/2014/main" id="{BA810817-8F1B-4083-9D47-AAD1F0A5B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813" y="1599378"/>
            <a:ext cx="2250733" cy="225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testament.be/Portals/0/dtxTst/goededoelen/834_logo-1631052323-M.png">
            <a:extLst>
              <a:ext uri="{FF2B5EF4-FFF2-40B4-BE49-F238E27FC236}">
                <a16:creationId xmlns:a16="http://schemas.microsoft.com/office/drawing/2014/main" id="{621997A5-1704-4925-8525-6B3D6D898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497" y="3079922"/>
            <a:ext cx="3076423" cy="307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testament.be/Portals/0/dtxTst/goededoelen/881_logo.png">
            <a:extLst>
              <a:ext uri="{FF2B5EF4-FFF2-40B4-BE49-F238E27FC236}">
                <a16:creationId xmlns:a16="http://schemas.microsoft.com/office/drawing/2014/main" id="{F566ABF7-A0EC-4147-B7E2-B4BD147A1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376" y="64573"/>
            <a:ext cx="2023770" cy="202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www.testament.be/Portals/0/dtxTst/goededoelen/828_logo-561832353-M.png">
            <a:extLst>
              <a:ext uri="{FF2B5EF4-FFF2-40B4-BE49-F238E27FC236}">
                <a16:creationId xmlns:a16="http://schemas.microsoft.com/office/drawing/2014/main" id="{E112805D-2EF9-4C83-BBF8-47E5C6F8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450" y="5104602"/>
            <a:ext cx="1688825" cy="168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www.testament.be/Portals/0/dtxTst/goededoelen/988_logo-620163093-M.png">
            <a:extLst>
              <a:ext uri="{FF2B5EF4-FFF2-40B4-BE49-F238E27FC236}">
                <a16:creationId xmlns:a16="http://schemas.microsoft.com/office/drawing/2014/main" id="{228EE450-CDE9-4A20-B364-26BF2CBB1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702" y="1191954"/>
            <a:ext cx="1505288" cy="150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81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2C873E-1325-429B-A054-F520B98C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Bradley Hand ITC" panose="03070402050302030203" pitchFamily="66" charset="0"/>
              </a:rPr>
              <a:t>Alors pourquoi ne pas léguer au ..</a:t>
            </a:r>
            <a:endParaRPr lang="fr-FR" dirty="0">
              <a:latin typeface="Bradley Hand ITC" panose="03070402050302030203" pitchFamily="66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9BC95F-3335-476C-9175-0F7A6E00DD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1" t="528" r="40210" b="1229"/>
          <a:stretch/>
        </p:blipFill>
        <p:spPr>
          <a:xfrm>
            <a:off x="3948155" y="1500091"/>
            <a:ext cx="4050707" cy="385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2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9C6A41-8DDE-48D1-8DC2-D92258FA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4800" dirty="0">
                <a:solidFill>
                  <a:srgbClr val="FF0000"/>
                </a:solidFill>
                <a:latin typeface="Bradley Hand ITC" panose="03070402050302030203" pitchFamily="66" charset="0"/>
              </a:rPr>
              <a:t>Galions est né d’une information radio :</a:t>
            </a:r>
            <a:endParaRPr lang="fr-FR" sz="48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9751133-118D-4FF6-ABA5-4A9E3FB168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sz="6600" dirty="0">
                <a:latin typeface="Bradley Hand ITC" panose="03070402050302030203" pitchFamily="66" charset="0"/>
              </a:rPr>
              <a:t>Le principal bénéficiaire de legs en Belgique est</a:t>
            </a:r>
            <a:endParaRPr lang="fr-FR" sz="6600" dirty="0">
              <a:latin typeface="Bradley Hand ITC" panose="03070402050302030203" pitchFamily="66" charset="0"/>
            </a:endParaRPr>
          </a:p>
          <a:p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BCC5A88-A125-466D-AAB9-9729848D23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BE" sz="4600" dirty="0">
                <a:latin typeface="Bradley Hand ITC" panose="03070402050302030203" pitchFamily="66" charset="0"/>
              </a:rPr>
              <a:t>La SRPA, la société royale de protection des animaux</a:t>
            </a:r>
            <a:endParaRPr lang="fr-FR" sz="4600" dirty="0">
              <a:latin typeface="Bradley Hand ITC" panose="03070402050302030203" pitchFamily="66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B35A1B-D3D0-4AB2-B047-F2258102E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275" y="3905428"/>
            <a:ext cx="2551478" cy="274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8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B4FA24-79D7-4830-BD00-ADCA1679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>
                <a:solidFill>
                  <a:srgbClr val="FF0000"/>
                </a:solidFill>
                <a:latin typeface="Bradley Hand ITC" panose="03070402050302030203" pitchFamily="66" charset="0"/>
              </a:rPr>
              <a:t>ALORS, Pourquoi nos œuvres n’en bénéficieraient elles pas ?</a:t>
            </a:r>
            <a:endParaRPr lang="fr-FR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8196" name="Picture 4" descr="https://lionszone21.files.wordpress.com/2018/07/aubel.png?w=700&amp;h=">
            <a:extLst>
              <a:ext uri="{FF2B5EF4-FFF2-40B4-BE49-F238E27FC236}">
                <a16:creationId xmlns:a16="http://schemas.microsoft.com/office/drawing/2014/main" id="{FB5EFC01-A55F-4603-ACC8-069807C9663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127" y="1606481"/>
            <a:ext cx="1272434" cy="18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lionszone21.files.wordpress.com/2018/07/aubel-bocages.png?w=700&amp;h=">
            <a:extLst>
              <a:ext uri="{FF2B5EF4-FFF2-40B4-BE49-F238E27FC236}">
                <a16:creationId xmlns:a16="http://schemas.microsoft.com/office/drawing/2014/main" id="{977E089E-9573-411B-9309-7F82C8200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780" y="1690688"/>
            <a:ext cx="1684186" cy="210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lionszone21.files.wordpress.com/2018/07/eupen.png?w=700&amp;h=">
            <a:extLst>
              <a:ext uri="{FF2B5EF4-FFF2-40B4-BE49-F238E27FC236}">
                <a16:creationId xmlns:a16="http://schemas.microsoft.com/office/drawing/2014/main" id="{BF645756-2D07-4E31-AD75-D128B914C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29" y="1633305"/>
            <a:ext cx="1618003" cy="228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lionszone21.files.wordpress.com/2018/07/hautes-fagnes.jpg?w=700&amp;h=">
            <a:extLst>
              <a:ext uri="{FF2B5EF4-FFF2-40B4-BE49-F238E27FC236}">
                <a16:creationId xmlns:a16="http://schemas.microsoft.com/office/drawing/2014/main" id="{38D9D7A1-321C-4774-AC3A-66127E84F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01" y="3977416"/>
            <a:ext cx="1674154" cy="251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s://lionszone21.files.wordpress.com/2018/07/limboiur-en-duchc3a9.png?w=700&amp;h=">
            <a:extLst>
              <a:ext uri="{FF2B5EF4-FFF2-40B4-BE49-F238E27FC236}">
                <a16:creationId xmlns:a16="http://schemas.microsoft.com/office/drawing/2014/main" id="{4BB48F2B-875F-4435-ADFC-EB99DEFD8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11" y="1548325"/>
            <a:ext cx="1973170" cy="276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https://lionszone21.files.wordpress.com/2018/07/spa.png?w=700&amp;h=">
            <a:extLst>
              <a:ext uri="{FF2B5EF4-FFF2-40B4-BE49-F238E27FC236}">
                <a16:creationId xmlns:a16="http://schemas.microsoft.com/office/drawing/2014/main" id="{A98AEA4C-FFAA-4D0B-A4C4-D60282370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380" y="3917544"/>
            <a:ext cx="1863551" cy="263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https://lionszone21.files.wordpress.com/2018/08/franchimont-terre-de-libertc3a9.png?w=700&amp;h=">
            <a:extLst>
              <a:ext uri="{FF2B5EF4-FFF2-40B4-BE49-F238E27FC236}">
                <a16:creationId xmlns:a16="http://schemas.microsoft.com/office/drawing/2014/main" id="{DFFC5B93-2835-4E0C-8323-54DDC296A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859" y="3929478"/>
            <a:ext cx="2206282" cy="251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 descr="https://lionszone21.files.wordpress.com/2018/07/st-vith.png?w=700&amp;h=">
            <a:extLst>
              <a:ext uri="{FF2B5EF4-FFF2-40B4-BE49-F238E27FC236}">
                <a16:creationId xmlns:a16="http://schemas.microsoft.com/office/drawing/2014/main" id="{5AAE3DCA-5A2E-432E-AF5C-1E31B722A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256" y="3776387"/>
            <a:ext cx="2325487" cy="306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https://lionszone21.files.wordpress.com/2018/07/fanion-lc-verviers-copie.png?w=700&amp;h=">
            <a:extLst>
              <a:ext uri="{FF2B5EF4-FFF2-40B4-BE49-F238E27FC236}">
                <a16:creationId xmlns:a16="http://schemas.microsoft.com/office/drawing/2014/main" id="{34FAD2C2-98AD-412A-AF28-70635B0AD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441" y="4051291"/>
            <a:ext cx="1738121" cy="260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11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97ACE-93DB-46DF-9A1D-0068BBE75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4800" dirty="0">
                <a:latin typeface="Bradley Hand ITC" panose="03070402050302030203" pitchFamily="66" charset="0"/>
              </a:rPr>
              <a:t>GALIONS a été mis en place en 2010</a:t>
            </a:r>
            <a:endParaRPr lang="fr-FR" sz="4800" dirty="0">
              <a:latin typeface="Bradley Hand ITC" panose="03070402050302030203" pitchFamily="66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9736EF-C5CF-446B-8A0E-A8705056F9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fr-BE" sz="4000" dirty="0">
                <a:latin typeface="Bradley Hand ITC" panose="03070402050302030203" pitchFamily="66" charset="0"/>
              </a:rPr>
              <a:t>Par les Lions Clubs de la Zone 21</a:t>
            </a:r>
          </a:p>
          <a:p>
            <a:r>
              <a:rPr lang="fr-BE" sz="4000" dirty="0">
                <a:latin typeface="Bradley Hand ITC" panose="03070402050302030203" pitchFamily="66" charset="0"/>
              </a:rPr>
              <a:t>Aubel, Aubel Bocages, Eupen, Hautes-Fagnes, Limbourg en duché </a:t>
            </a:r>
          </a:p>
          <a:p>
            <a:r>
              <a:rPr lang="fr-BE" sz="4000" dirty="0">
                <a:latin typeface="Bradley Hand ITC" panose="03070402050302030203" pitchFamily="66" charset="0"/>
              </a:rPr>
              <a:t>Il est ouvert aux trois autres clubs de la zone</a:t>
            </a:r>
          </a:p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C728DD7-9DE5-4E5C-B967-A9631DBD77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6157000" y="2050935"/>
            <a:ext cx="4858526" cy="339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8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43F90-CF1D-4DF2-AE8F-63496142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rgbClr val="FF0000"/>
                </a:solidFill>
                <a:latin typeface="Bradley Hand ITC" panose="03070402050302030203" pitchFamily="66" charset="0"/>
              </a:rPr>
              <a:t>GALIONS a pour objectif</a:t>
            </a:r>
            <a:endParaRPr lang="fr-FR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DEC136-FFBF-47B1-BFE6-8DD995C113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3095" y="1825625"/>
            <a:ext cx="5181600" cy="4351338"/>
          </a:xfrm>
        </p:spPr>
        <p:txBody>
          <a:bodyPr>
            <a:normAutofit/>
          </a:bodyPr>
          <a:lstStyle/>
          <a:p>
            <a:r>
              <a:rPr lang="fr-BE" sz="4400" dirty="0">
                <a:latin typeface="Bradley Hand ITC" panose="03070402050302030203" pitchFamily="66" charset="0"/>
              </a:rPr>
              <a:t>De récolter des fonds au profit des œuvres des clubs qui en sont les membres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64897A-D286-487C-BCB7-EC46FA888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6269"/>
            <a:ext cx="4937333" cy="4221623"/>
          </a:xfrm>
        </p:spPr>
        <p:txBody>
          <a:bodyPr>
            <a:normAutofit/>
          </a:bodyPr>
          <a:lstStyle/>
          <a:p>
            <a:endParaRPr lang="fr-BE" sz="4800" dirty="0">
              <a:latin typeface="Bradley Hand ITC" panose="03070402050302030203" pitchFamily="66" charset="0"/>
            </a:endParaRPr>
          </a:p>
          <a:p>
            <a:r>
              <a:rPr lang="fr-BE" sz="4800" dirty="0">
                <a:latin typeface="Bradley Hand ITC" panose="03070402050302030203" pitchFamily="66" charset="0"/>
              </a:rPr>
              <a:t>De leur permettre de bénéficier de legs même s’ils ne sont pas en </a:t>
            </a:r>
            <a:r>
              <a:rPr lang="fr-BE" sz="4800" dirty="0" err="1">
                <a:latin typeface="Bradley Hand ITC" panose="03070402050302030203" pitchFamily="66" charset="0"/>
              </a:rPr>
              <a:t>asbl</a:t>
            </a:r>
            <a:endParaRPr lang="fr-BE" sz="4800" dirty="0">
              <a:latin typeface="Bradley Hand ITC" panose="03070402050302030203" pitchFamily="66" charset="0"/>
            </a:endParaRPr>
          </a:p>
          <a:p>
            <a:endParaRPr lang="fr-BE" sz="4800" dirty="0">
              <a:latin typeface="Bradley Hand ITC" panose="03070402050302030203" pitchFamily="66" charset="0"/>
            </a:endParaRPr>
          </a:p>
          <a:p>
            <a:endParaRPr lang="fr-BE" sz="4800" dirty="0">
              <a:latin typeface="Bradley Hand ITC" panose="03070402050302030203" pitchFamily="66" charset="0"/>
            </a:endParaRPr>
          </a:p>
          <a:p>
            <a:endParaRPr lang="fr-FR" sz="4800" dirty="0">
              <a:latin typeface="Bradley Hand ITC" panose="03070402050302030203" pitchFamily="66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984303-D69C-4B23-9A41-E32264366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780893" y="217685"/>
            <a:ext cx="2628793" cy="21934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661709-DEA1-4F25-A527-BA826CE6BA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1" t="528" r="40210" b="1229"/>
          <a:stretch/>
        </p:blipFill>
        <p:spPr>
          <a:xfrm>
            <a:off x="230734" y="4233374"/>
            <a:ext cx="2640653" cy="251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2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72BF13-FE2A-456C-9C97-7C36088AE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90965"/>
          </a:xfrm>
        </p:spPr>
        <p:txBody>
          <a:bodyPr>
            <a:normAutofit fontScale="90000"/>
          </a:bodyPr>
          <a:lstStyle/>
          <a:p>
            <a:r>
              <a:rPr lang="fr-BE" dirty="0">
                <a:latin typeface="Bradley Hand ITC" panose="03070402050302030203" pitchFamily="66" charset="0"/>
              </a:rPr>
              <a:t>GALIONS n’est donc pas un concurrent des clubs de la zone, il n’est qu’un outil mis à leur disposition pour des récoltes de fonds</a:t>
            </a:r>
            <a:endParaRPr lang="fr-FR" dirty="0">
              <a:latin typeface="Bradley Hand ITC" panose="03070402050302030203" pitchFamily="66" charset="0"/>
            </a:endParaRP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1B6D995-8F75-405B-9229-2B825B0D86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3" y="2644136"/>
            <a:ext cx="5653087" cy="3144529"/>
          </a:xfr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CA16E48-5F63-4642-9097-F3949B1E0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56089"/>
            <a:ext cx="5398806" cy="3920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sz="4400" dirty="0">
                <a:latin typeface="Bradley Hand ITC" panose="03070402050302030203" pitchFamily="66" charset="0"/>
              </a:rPr>
              <a:t>Par la promotion notamment du leg en duo, qui a permis la création du centre de jour des Alizés à </a:t>
            </a:r>
            <a:r>
              <a:rPr lang="fr-BE" sz="4400" dirty="0" err="1">
                <a:latin typeface="Bradley Hand ITC" panose="03070402050302030203" pitchFamily="66" charset="0"/>
              </a:rPr>
              <a:t>Membach</a:t>
            </a:r>
            <a:r>
              <a:rPr lang="fr-BE" sz="4400" dirty="0">
                <a:latin typeface="Bradley Hand ITC" panose="03070402050302030203" pitchFamily="66" charset="0"/>
              </a:rPr>
              <a:t> ( LC Aubel)</a:t>
            </a:r>
            <a:endParaRPr lang="fr-FR" sz="44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0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C55C9-573F-45AA-B6AD-D238439FC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sz="4800" dirty="0">
                <a:solidFill>
                  <a:srgbClr val="FF0000"/>
                </a:solidFill>
                <a:latin typeface="Bradley Hand ITC" panose="03070402050302030203" pitchFamily="66" charset="0"/>
              </a:rPr>
              <a:t>GALIONS a édité une plaquette, avec édition francophone et édition germanophone</a:t>
            </a:r>
            <a:endParaRPr lang="fr-FR" sz="48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A6195C-458E-4D56-AC15-4D578828B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sz="4400" dirty="0">
                <a:latin typeface="Bradley Hand ITC" panose="03070402050302030203" pitchFamily="66" charset="0"/>
              </a:rPr>
              <a:t>Distribuée notamment                            dans les études notariales</a:t>
            </a:r>
          </a:p>
          <a:p>
            <a:r>
              <a:rPr lang="fr-BE" sz="4400" dirty="0">
                <a:latin typeface="Bradley Hand ITC" panose="03070402050302030203" pitchFamily="66" charset="0"/>
              </a:rPr>
              <a:t>Ou sur simple demande                                de tout intéressé</a:t>
            </a:r>
          </a:p>
          <a:p>
            <a:r>
              <a:rPr lang="fr-BE" sz="4400" dirty="0">
                <a:latin typeface="Bradley Hand ITC" panose="03070402050302030203" pitchFamily="66" charset="0"/>
              </a:rPr>
              <a:t>Un exemplaire pour                                    belle-maman ou tante Adèle ? </a:t>
            </a:r>
            <a:endParaRPr lang="fr-FR" sz="4400" dirty="0">
              <a:latin typeface="Bradley Hand ITC" panose="03070402050302030203" pitchFamily="66" charset="0"/>
            </a:endParaRP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240C1E15-9446-4000-985E-6872A030A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98387" y="2478887"/>
            <a:ext cx="4352925" cy="304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9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CDA7D2F-B3DB-4C84-84B2-9528C7F6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4800" dirty="0">
                <a:solidFill>
                  <a:srgbClr val="FF0000"/>
                </a:solidFill>
                <a:latin typeface="Bradley Hand ITC" panose="03070402050302030203" pitchFamily="66" charset="0"/>
              </a:rPr>
              <a:t>La formule est particulièrement souple :</a:t>
            </a:r>
            <a:endParaRPr lang="fr-FR" sz="4800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9461C1B-96D4-405D-AE70-4E6B87D975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BE" sz="3200" dirty="0">
                <a:latin typeface="Bradley Hand ITC" panose="03070402050302030203" pitchFamily="66" charset="0"/>
              </a:rPr>
              <a:t>Le testateur peut préciser qu’il souhaite que son leg soit attribué à une action sociale du club qu’il désigne</a:t>
            </a:r>
          </a:p>
          <a:p>
            <a:r>
              <a:rPr lang="fr-BE" sz="3200" dirty="0">
                <a:latin typeface="Bradley Hand ITC" panose="03070402050302030203" pitchFamily="66" charset="0"/>
              </a:rPr>
              <a:t>Ou laisser le choix au CA de GALIONS, composé de représentants des clubs membres de l’association</a:t>
            </a:r>
            <a:endParaRPr lang="fr-FR" sz="3200" dirty="0">
              <a:latin typeface="Bradley Hand ITC" panose="03070402050302030203" pitchFamily="66" charset="0"/>
            </a:endParaRPr>
          </a:p>
        </p:txBody>
      </p:sp>
      <p:pic>
        <p:nvPicPr>
          <p:cNvPr id="7" name="Picture 2" descr="RÃ©sultat de recherche d'images pour &quot;ceci est mon testament&quot;">
            <a:extLst>
              <a:ext uri="{FF2B5EF4-FFF2-40B4-BE49-F238E27FC236}">
                <a16:creationId xmlns:a16="http://schemas.microsoft.com/office/drawing/2014/main" id="{23AA9A28-F802-4A9F-8375-AF3C3279809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" t="12250" r="4662" b="10567"/>
          <a:stretch/>
        </p:blipFill>
        <p:spPr bwMode="auto">
          <a:xfrm>
            <a:off x="5947678" y="1230594"/>
            <a:ext cx="5606236" cy="489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73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8CFC6B-4714-46C7-B18D-E75090E17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343750"/>
          </a:xfrm>
        </p:spPr>
        <p:txBody>
          <a:bodyPr>
            <a:normAutofit/>
          </a:bodyPr>
          <a:lstStyle/>
          <a:p>
            <a:r>
              <a:rPr lang="fr-BE" dirty="0">
                <a:latin typeface="Bradley Hand ITC" panose="03070402050302030203" pitchFamily="66" charset="0"/>
              </a:rPr>
              <a:t>GALIONS a ainsi pu aider </a:t>
            </a:r>
            <a:r>
              <a:rPr lang="fr-BE" dirty="0" err="1">
                <a:latin typeface="Bradley Hand ITC" panose="03070402050302030203" pitchFamily="66" charset="0"/>
              </a:rPr>
              <a:t>l’asbl</a:t>
            </a:r>
            <a:r>
              <a:rPr lang="fr-BE" dirty="0">
                <a:latin typeface="Bradley Hand ITC" panose="03070402050302030203" pitchFamily="66" charset="0"/>
              </a:rPr>
              <a:t> VIVIE, que les clubs de la zone, à l’unanimité avaient décidé de soutenir</a:t>
            </a:r>
            <a:endParaRPr lang="fr-FR" dirty="0">
              <a:latin typeface="Bradley Hand ITC" panose="03070402050302030203" pitchFamily="66" charset="0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CEAB468-00B1-4164-9993-F3FC99FD2C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1" t="9500" r="56444" b="5264"/>
          <a:stretch/>
        </p:blipFill>
        <p:spPr>
          <a:xfrm>
            <a:off x="6221638" y="2333001"/>
            <a:ext cx="3465732" cy="38370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D56AA6-C3BB-4641-BB37-EB77ADB781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63" t="10031" r="40912" b="73458"/>
          <a:stretch/>
        </p:blipFill>
        <p:spPr>
          <a:xfrm>
            <a:off x="102549" y="2980345"/>
            <a:ext cx="5180685" cy="254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5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3B505A-6CE9-4AD6-8865-6D77A4630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BE" sz="4400" dirty="0">
                <a:latin typeface="Bradley Hand ITC" panose="03070402050302030203" pitchFamily="66" charset="0"/>
              </a:rPr>
              <a:t>GALIONS ne coûte ( presque ) rien : 75 € par an et par club, dans les circonstances présentes</a:t>
            </a:r>
          </a:p>
          <a:p>
            <a:r>
              <a:rPr lang="fr-BE" sz="4400" dirty="0">
                <a:latin typeface="Bradley Hand ITC" panose="03070402050302030203" pitchFamily="66" charset="0"/>
              </a:rPr>
              <a:t>La plaquette a été éditée grâce à une aide initiale de la Zone et à quelques sponsors</a:t>
            </a:r>
          </a:p>
          <a:p>
            <a:r>
              <a:rPr lang="fr-BE" sz="4400" dirty="0">
                <a:latin typeface="Bradley Hand ITC" panose="03070402050302030203" pitchFamily="66" charset="0"/>
              </a:rPr>
              <a:t>Pas de rémunération pour les administrateurs </a:t>
            </a:r>
            <a:endParaRPr lang="fr-FR" sz="4400" dirty="0">
              <a:latin typeface="Bradley Hand ITC" panose="03070402050302030203" pitchFamily="66" charset="0"/>
            </a:endParaRPr>
          </a:p>
          <a:p>
            <a:endParaRPr lang="fr-BE" dirty="0">
              <a:latin typeface="Bradley Hand ITC" panose="03070402050302030203" pitchFamily="66" charset="0"/>
            </a:endParaRPr>
          </a:p>
          <a:p>
            <a:endParaRPr lang="fr-BE" dirty="0">
              <a:latin typeface="Bradley Hand ITC" panose="03070402050302030203" pitchFamily="66" charset="0"/>
            </a:endParaRPr>
          </a:p>
          <a:p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2A83F1-40F8-4A17-9E8A-03E9AC40C380}"/>
              </a:ext>
            </a:extLst>
          </p:cNvPr>
          <p:cNvSpPr/>
          <p:nvPr/>
        </p:nvSpPr>
        <p:spPr>
          <a:xfrm>
            <a:off x="3048000" y="269033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BE" sz="3200" dirty="0">
              <a:latin typeface="Bradley Hand ITC" panose="03070402050302030203" pitchFamily="66" charset="0"/>
            </a:endParaRPr>
          </a:p>
          <a:p>
            <a:pPr lvl="1"/>
            <a:endParaRPr lang="fr-BE" sz="3200" dirty="0">
              <a:latin typeface="Bradley Hand ITC" panose="03070402050302030203" pitchFamily="66" charset="0"/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EB71C45F-750D-4151-8BBD-1F2D5F722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BE" sz="6000" dirty="0">
                <a:solidFill>
                  <a:srgbClr val="FF0000"/>
                </a:solidFill>
                <a:latin typeface="Bradley Hand ITC" panose="03070402050302030203" pitchFamily="66" charset="0"/>
              </a:rPr>
              <a:t>KEKSAKOUT ? </a:t>
            </a:r>
            <a:endParaRPr lang="fr-FR" sz="60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8" name="Picture 2" descr="RÃ©sultat de recherche d'images pour &quot;PICSOU&quot;">
            <a:extLst>
              <a:ext uri="{FF2B5EF4-FFF2-40B4-BE49-F238E27FC236}">
                <a16:creationId xmlns:a16="http://schemas.microsoft.com/office/drawing/2014/main" id="{0ED456D8-8A95-4F70-87D9-1FCBA949A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8732"/>
            <a:ext cx="1819635" cy="136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Ã©sultat de recherche d'images pour &quot;PICSOU&quot;">
            <a:extLst>
              <a:ext uri="{FF2B5EF4-FFF2-40B4-BE49-F238E27FC236}">
                <a16:creationId xmlns:a16="http://schemas.microsoft.com/office/drawing/2014/main" id="{3DA607C0-2025-4544-9E85-85EC4041F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165" y="458732"/>
            <a:ext cx="1819635" cy="136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75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46EDD-0237-40F7-984B-2BCCB3336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rgbClr val="FF0000"/>
                </a:solidFill>
                <a:latin typeface="Bradley Hand ITC" panose="03070402050302030203" pitchFamily="66" charset="0"/>
              </a:rPr>
              <a:t>Tout va donc bien dans le meilleur des mondes ? </a:t>
            </a:r>
            <a:endParaRPr lang="fr-FR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74EDA7CE-ACCC-4AF4-936D-565B5493C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altLang="fr-FR" sz="4000" dirty="0"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Non, parce qu’à ce jour, nous n’avons 			pas encore hérité </a:t>
            </a:r>
          </a:p>
          <a:p>
            <a:r>
              <a:rPr lang="fr-FR" sz="4000" dirty="0">
                <a:latin typeface="Bradley Hand ITC" panose="03070402050302030203" pitchFamily="66" charset="0"/>
              </a:rPr>
              <a:t>Non, parce que petit à petit, GALIONS             est oublié par les clubs et les membres</a:t>
            </a:r>
          </a:p>
          <a:p>
            <a:r>
              <a:rPr lang="fr-FR" sz="4000" dirty="0">
                <a:latin typeface="Bradley Hand ITC" panose="03070402050302030203" pitchFamily="66" charset="0"/>
              </a:rPr>
              <a:t>Non, parce que GALIONS est inconnu des nouveaux membres</a:t>
            </a: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F3281217-B700-4A69-80CA-7C687427C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177" name="Image 1" descr="RÃ©sultat de recherche d'images pour &quot;schtroumpf grognon&quot;">
            <a:extLst>
              <a:ext uri="{FF2B5EF4-FFF2-40B4-BE49-F238E27FC236}">
                <a16:creationId xmlns:a16="http://schemas.microsoft.com/office/drawing/2014/main" id="{0CADF945-B326-4782-86A3-73C98480E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034" y="1690689"/>
            <a:ext cx="1082779" cy="131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 descr="C:\Users\user\AppData\Local\Microsoft\Windows\INetCache\Content.MSO\E59094BE.tmp">
            <a:extLst>
              <a:ext uri="{FF2B5EF4-FFF2-40B4-BE49-F238E27FC236}">
                <a16:creationId xmlns:a16="http://schemas.microsoft.com/office/drawing/2014/main" id="{7AEE03B5-5D68-4B94-A1A5-0C330FB7F58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492" y="3009175"/>
            <a:ext cx="1254806" cy="12466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826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CC7034-A4F1-4436-8C9C-A79FEBC24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rgbClr val="FF0000"/>
                </a:solidFill>
                <a:latin typeface="Bradley Hand ITC" panose="03070402050302030203" pitchFamily="66" charset="0"/>
              </a:rPr>
              <a:t>GALIONS a besoin de notoriété et de projets</a:t>
            </a:r>
            <a:endParaRPr lang="fr-FR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08B98D0-E384-4A6B-A568-6F21D1F456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85" y="1289035"/>
            <a:ext cx="5870959" cy="550796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000A3C-61A9-44FA-AAF6-DAFCD920D105}"/>
              </a:ext>
            </a:extLst>
          </p:cNvPr>
          <p:cNvSpPr/>
          <p:nvPr/>
        </p:nvSpPr>
        <p:spPr>
          <a:xfrm>
            <a:off x="1077482" y="2059536"/>
            <a:ext cx="43661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4800" dirty="0">
                <a:latin typeface="Bradley Hand ITC" panose="03070402050302030203" pitchFamily="66" charset="0"/>
              </a:rPr>
              <a:t>L</a:t>
            </a:r>
            <a:r>
              <a:rPr lang="fr-FR" sz="4800" dirty="0">
                <a:latin typeface="Bradley Hand ITC" panose="03070402050302030203" pitchFamily="66" charset="0"/>
              </a:rPr>
              <a:t>es membres des clubs doivent faire sa publicité</a:t>
            </a:r>
          </a:p>
        </p:txBody>
      </p:sp>
    </p:spTree>
    <p:extLst>
      <p:ext uri="{BB962C8B-B14F-4D97-AF65-F5344CB8AC3E}">
        <p14:creationId xmlns:p14="http://schemas.microsoft.com/office/powerpoint/2010/main" val="413489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711C8-99B9-44FA-A951-EA79A5C6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rgbClr val="FF0000"/>
                </a:solidFill>
                <a:latin typeface="Bradley Hand ITC" panose="03070402050302030203" pitchFamily="66" charset="0"/>
              </a:rPr>
              <a:t>GALIONS a besoin de notoriété et de projets</a:t>
            </a:r>
            <a:endParaRPr lang="fr-FR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B2092A-B865-46B5-BAA1-2624122F3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400" dirty="0">
                <a:latin typeface="Bradley Hand ITC" panose="03070402050302030203" pitchFamily="66" charset="0"/>
              </a:rPr>
              <a:t>Nous devons réfléchir                                   à d’autres pistes,                            permettant de trouver                                                                                  d’autres financements</a:t>
            </a:r>
            <a:endParaRPr lang="fr-BE" sz="4400" dirty="0">
              <a:latin typeface="Bradley Hand ITC" panose="03070402050302030203" pitchFamily="66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2ABEBF-D1B2-4CAF-9D71-351822E10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653" y="1561781"/>
            <a:ext cx="56633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1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440E5-7463-4FDF-9862-60F813315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Bradley Hand ITC" panose="03070402050302030203" pitchFamily="66" charset="0"/>
              </a:rPr>
              <a:t>Une piste …</a:t>
            </a:r>
            <a:endParaRPr lang="fr-FR" dirty="0">
              <a:latin typeface="Bradley Hand ITC" panose="03070402050302030203" pitchFamily="66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879CC4-A3AB-457A-9EA4-C04CDA47D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BE" sz="3200" dirty="0">
                <a:latin typeface="Bradley Hand ITC" panose="03070402050302030203" pitchFamily="66" charset="0"/>
              </a:rPr>
              <a:t>L’admission de GALIONS Asbl au titre d’organisme agréé par le </a:t>
            </a:r>
            <a:r>
              <a:rPr lang="fr-BE" sz="3200" dirty="0" err="1">
                <a:latin typeface="Bradley Hand ITC" panose="03070402050302030203" pitchFamily="66" charset="0"/>
              </a:rPr>
              <a:t>spf</a:t>
            </a:r>
            <a:r>
              <a:rPr lang="fr-BE" sz="3200" dirty="0">
                <a:latin typeface="Bradley Hand ITC" panose="03070402050302030203" pitchFamily="66" charset="0"/>
              </a:rPr>
              <a:t> Finances pour recevoir des dons déductibles</a:t>
            </a:r>
          </a:p>
          <a:p>
            <a:r>
              <a:rPr lang="fr-BE" sz="3200" dirty="0">
                <a:latin typeface="Bradley Hand ITC" panose="03070402050302030203" pitchFamily="66" charset="0"/>
              </a:rPr>
              <a:t>GALIONS serait alors l’intermédiaire des dons effectués par des privés et par des entreprises</a:t>
            </a:r>
          </a:p>
          <a:p>
            <a:r>
              <a:rPr lang="fr-BE" sz="3200" dirty="0">
                <a:latin typeface="Bradley Hand ITC" panose="03070402050302030203" pitchFamily="66" charset="0"/>
              </a:rPr>
              <a:t>L’étude de faisabilité est en route, mais </a:t>
            </a:r>
          </a:p>
          <a:p>
            <a:pPr lvl="1"/>
            <a:r>
              <a:rPr lang="fr-BE" sz="3200" dirty="0">
                <a:latin typeface="Bradley Hand ITC" panose="03070402050302030203" pitchFamily="66" charset="0"/>
              </a:rPr>
              <a:t>Il faudra sans doute que chaque club précise à GALIONS quelle sera l’œuvre à laquelle les fonds seront attribués</a:t>
            </a:r>
          </a:p>
          <a:p>
            <a:pPr lvl="1"/>
            <a:r>
              <a:rPr lang="fr-BE" sz="3200" dirty="0">
                <a:latin typeface="Bradley Hand ITC" panose="03070402050302030203" pitchFamily="66" charset="0"/>
              </a:rPr>
              <a:t>Cela impliquera des tâches de secrétariat et de comptabilité en supplément</a:t>
            </a:r>
          </a:p>
          <a:p>
            <a:pPr marL="0" indent="0">
              <a:buNone/>
            </a:pPr>
            <a:endParaRPr lang="fr-FR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93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C0478-CECF-4916-BE5E-FD6583560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24580"/>
          </a:xfrm>
        </p:spPr>
        <p:txBody>
          <a:bodyPr>
            <a:noAutofit/>
          </a:bodyPr>
          <a:lstStyle/>
          <a:p>
            <a:r>
              <a:rPr lang="fr-BE" sz="6000" dirty="0">
                <a:latin typeface="Bradley Hand ITC" panose="03070402050302030203" pitchFamily="66" charset="0"/>
              </a:rPr>
              <a:t>GALIONS est un moyen de financement pour les actions sociales de la zone et des clubs, pour ne pas avoir à regretter qu’en fin de compte….</a:t>
            </a:r>
            <a:endParaRPr lang="fr-FR" sz="60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800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C19CD15-4BBF-4467-993E-2CF324577FD9}"/>
              </a:ext>
            </a:extLst>
          </p:cNvPr>
          <p:cNvPicPr/>
          <p:nvPr/>
        </p:nvPicPr>
        <p:blipFill rotWithShape="1">
          <a:blip r:embed="rId2"/>
          <a:srcRect l="24967" t="25574" r="42295" b="25926"/>
          <a:stretch/>
        </p:blipFill>
        <p:spPr bwMode="auto">
          <a:xfrm>
            <a:off x="1245476" y="525938"/>
            <a:ext cx="9701048" cy="58061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9945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14667-62CA-4D31-A25A-A36F4A036F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>
                <a:latin typeface="Bradley Hand ITC" panose="03070402050302030203" pitchFamily="66" charset="0"/>
              </a:rPr>
              <a:t>QUESTIONS’ TIME</a:t>
            </a:r>
            <a:endParaRPr lang="fr-FR" dirty="0">
              <a:latin typeface="Bradley Hand ITC" panose="03070402050302030203" pitchFamily="66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EAE4C52-2316-4985-854A-715C508A3C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8569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616</Words>
  <Application>Microsoft Office PowerPoint</Application>
  <PresentationFormat>Grand écran</PresentationFormat>
  <Paragraphs>56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Arial</vt:lpstr>
      <vt:lpstr>Bradley Hand ITC</vt:lpstr>
      <vt:lpstr>Calibri</vt:lpstr>
      <vt:lpstr>Calibri Light</vt:lpstr>
      <vt:lpstr>Thème Office</vt:lpstr>
      <vt:lpstr>GALIONS</vt:lpstr>
      <vt:lpstr>Présentation PowerPoint</vt:lpstr>
      <vt:lpstr>En 2014, les belges ont  légué pas moins de …..      94.000.000 €</vt:lpstr>
      <vt:lpstr>Il est possible de léguer à…</vt:lpstr>
      <vt:lpstr>Alors pourquoi ne pas léguer au ..</vt:lpstr>
      <vt:lpstr>Galions est né d’une information radio :</vt:lpstr>
      <vt:lpstr>ALORS, Pourquoi nos œuvres n’en bénéficieraient elles pas ?</vt:lpstr>
      <vt:lpstr>GALIONS a été mis en place en 2010</vt:lpstr>
      <vt:lpstr>GALIONS a pour objectif</vt:lpstr>
      <vt:lpstr>GALIONS n’est donc pas un concurrent des clubs de la zone, il n’est qu’un outil mis à leur disposition pour des récoltes de fonds</vt:lpstr>
      <vt:lpstr>GALIONS a édité une plaquette, avec édition francophone et édition germanophone</vt:lpstr>
      <vt:lpstr>La formule est particulièrement souple :</vt:lpstr>
      <vt:lpstr>GALIONS a ainsi pu aider l’asbl VIVIE, que les clubs de la zone, à l’unanimité avaient décidé de soutenir</vt:lpstr>
      <vt:lpstr>KEKSAKOUT ? </vt:lpstr>
      <vt:lpstr>Tout va donc bien dans le meilleur des mondes ? </vt:lpstr>
      <vt:lpstr>GALIONS a besoin de notoriété et de projets</vt:lpstr>
      <vt:lpstr>GALIONS a besoin de notoriété et de projets</vt:lpstr>
      <vt:lpstr>Une piste …</vt:lpstr>
      <vt:lpstr>GALIONS est un moyen de financement pour les actions sociales de la zone et des clubs, pour ne pas avoir à regretter qu’en fin de compte….</vt:lpstr>
      <vt:lpstr>Présentation PowerPoint</vt:lpstr>
      <vt:lpstr>QUESTIONS’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GALIONS</dc:title>
  <dc:creator>Ghislain Royen</dc:creator>
  <cp:lastModifiedBy>Ghislain Royen</cp:lastModifiedBy>
  <cp:revision>26</cp:revision>
  <cp:lastPrinted>2019-03-04T21:32:19Z</cp:lastPrinted>
  <dcterms:created xsi:type="dcterms:W3CDTF">2019-02-25T20:42:53Z</dcterms:created>
  <dcterms:modified xsi:type="dcterms:W3CDTF">2020-09-29T07:59:59Z</dcterms:modified>
</cp:coreProperties>
</file>